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73" r:id="rId6"/>
    <p:sldId id="260" r:id="rId7"/>
    <p:sldId id="268" r:id="rId8"/>
    <p:sldId id="271" r:id="rId9"/>
    <p:sldId id="264" r:id="rId10"/>
    <p:sldId id="266" r:id="rId11"/>
    <p:sldId id="261" r:id="rId12"/>
    <p:sldId id="263" r:id="rId13"/>
    <p:sldId id="270" r:id="rId14"/>
    <p:sldId id="262" r:id="rId15"/>
    <p:sldId id="265" r:id="rId16"/>
  </p:sld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400"/>
    <a:srgbClr val="333333"/>
    <a:srgbClr val="EBE8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4" d="100"/>
          <a:sy n="74" d="100"/>
        </p:scale>
        <p:origin x="534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5404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5.png"/><Relationship Id="rId18" Type="http://schemas.openxmlformats.org/officeDocument/2006/relationships/image" Target="../media/image190.svg"/><Relationship Id="rId26" Type="http://schemas.openxmlformats.org/officeDocument/2006/relationships/image" Target="../media/image198.svg"/><Relationship Id="rId39" Type="http://schemas.openxmlformats.org/officeDocument/2006/relationships/image" Target="../media/image210.jpeg"/><Relationship Id="rId21" Type="http://schemas.openxmlformats.org/officeDocument/2006/relationships/image" Target="../media/image193.svg"/><Relationship Id="rId34" Type="http://schemas.openxmlformats.org/officeDocument/2006/relationships/image" Target="../media/image206.jpeg"/><Relationship Id="rId7" Type="http://schemas.openxmlformats.org/officeDocument/2006/relationships/image" Target="../media/image179.png"/><Relationship Id="rId12" Type="http://schemas.openxmlformats.org/officeDocument/2006/relationships/image" Target="../media/image184.svg"/><Relationship Id="rId17" Type="http://schemas.openxmlformats.org/officeDocument/2006/relationships/image" Target="../media/image189.png"/><Relationship Id="rId25" Type="http://schemas.openxmlformats.org/officeDocument/2006/relationships/image" Target="../media/image197.svg"/><Relationship Id="rId33" Type="http://schemas.openxmlformats.org/officeDocument/2006/relationships/image" Target="../media/image205.jpeg"/><Relationship Id="rId38" Type="http://schemas.openxmlformats.org/officeDocument/2006/relationships/image" Target="../media/image209.sv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88.svg"/><Relationship Id="rId20" Type="http://schemas.openxmlformats.org/officeDocument/2006/relationships/image" Target="../media/image192.svg"/><Relationship Id="rId29" Type="http://schemas.openxmlformats.org/officeDocument/2006/relationships/image" Target="../media/image201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8.svg"/><Relationship Id="rId11" Type="http://schemas.openxmlformats.org/officeDocument/2006/relationships/image" Target="../media/image183.png"/><Relationship Id="rId24" Type="http://schemas.openxmlformats.org/officeDocument/2006/relationships/image" Target="../media/image196.png"/><Relationship Id="rId32" Type="http://schemas.openxmlformats.org/officeDocument/2006/relationships/image" Target="../media/image204.jpeg"/><Relationship Id="rId37" Type="http://schemas.openxmlformats.org/officeDocument/2006/relationships/image" Target="../media/image208.png"/><Relationship Id="rId5" Type="http://schemas.openxmlformats.org/officeDocument/2006/relationships/image" Target="../media/image177.png"/><Relationship Id="rId15" Type="http://schemas.openxmlformats.org/officeDocument/2006/relationships/image" Target="../media/image187.png"/><Relationship Id="rId23" Type="http://schemas.openxmlformats.org/officeDocument/2006/relationships/image" Target="../media/image195.svg"/><Relationship Id="rId28" Type="http://schemas.openxmlformats.org/officeDocument/2006/relationships/image" Target="../media/image200.png"/><Relationship Id="rId36" Type="http://schemas.openxmlformats.org/officeDocument/2006/relationships/hyperlink" Target="https://&#1084;&#1080;&#1075;.&#1084;&#1086;&#1089;&#1082;&#1074;&#1072;/" TargetMode="External"/><Relationship Id="rId10" Type="http://schemas.openxmlformats.org/officeDocument/2006/relationships/image" Target="../media/image182.svg"/><Relationship Id="rId19" Type="http://schemas.openxmlformats.org/officeDocument/2006/relationships/image" Target="../media/image191.png"/><Relationship Id="rId31" Type="http://schemas.openxmlformats.org/officeDocument/2006/relationships/image" Target="../media/image203.jpeg"/><Relationship Id="rId4" Type="http://schemas.openxmlformats.org/officeDocument/2006/relationships/image" Target="../media/image176.svg"/><Relationship Id="rId9" Type="http://schemas.openxmlformats.org/officeDocument/2006/relationships/image" Target="../media/image181.png"/><Relationship Id="rId14" Type="http://schemas.openxmlformats.org/officeDocument/2006/relationships/image" Target="../media/image186.svg"/><Relationship Id="rId22" Type="http://schemas.openxmlformats.org/officeDocument/2006/relationships/image" Target="../media/image194.png"/><Relationship Id="rId27" Type="http://schemas.openxmlformats.org/officeDocument/2006/relationships/image" Target="../media/image199.svg"/><Relationship Id="rId30" Type="http://schemas.openxmlformats.org/officeDocument/2006/relationships/image" Target="../media/image202.svg"/><Relationship Id="rId35" Type="http://schemas.openxmlformats.org/officeDocument/2006/relationships/image" Target="../media/image207.jpeg"/><Relationship Id="rId8" Type="http://schemas.openxmlformats.org/officeDocument/2006/relationships/image" Target="../media/image180.svg"/><Relationship Id="rId3" Type="http://schemas.openxmlformats.org/officeDocument/2006/relationships/image" Target="../media/image17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6.svg"/><Relationship Id="rId13" Type="http://schemas.openxmlformats.org/officeDocument/2006/relationships/image" Target="../media/image221.png"/><Relationship Id="rId18" Type="http://schemas.openxmlformats.org/officeDocument/2006/relationships/image" Target="../media/image226.jpeg"/><Relationship Id="rId3" Type="http://schemas.openxmlformats.org/officeDocument/2006/relationships/image" Target="../media/image211.png"/><Relationship Id="rId21" Type="http://schemas.openxmlformats.org/officeDocument/2006/relationships/image" Target="../media/image229.jpeg"/><Relationship Id="rId7" Type="http://schemas.openxmlformats.org/officeDocument/2006/relationships/image" Target="../media/image215.png"/><Relationship Id="rId12" Type="http://schemas.openxmlformats.org/officeDocument/2006/relationships/image" Target="../media/image220.svg"/><Relationship Id="rId17" Type="http://schemas.openxmlformats.org/officeDocument/2006/relationships/image" Target="../media/image225.jpe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24.svg"/><Relationship Id="rId20" Type="http://schemas.openxmlformats.org/officeDocument/2006/relationships/image" Target="../media/image2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4.svg"/><Relationship Id="rId11" Type="http://schemas.openxmlformats.org/officeDocument/2006/relationships/image" Target="../media/image219.png"/><Relationship Id="rId24" Type="http://schemas.openxmlformats.org/officeDocument/2006/relationships/image" Target="../media/image10.png"/><Relationship Id="rId5" Type="http://schemas.openxmlformats.org/officeDocument/2006/relationships/image" Target="../media/image213.png"/><Relationship Id="rId15" Type="http://schemas.openxmlformats.org/officeDocument/2006/relationships/image" Target="../media/image223.png"/><Relationship Id="rId23" Type="http://schemas.openxmlformats.org/officeDocument/2006/relationships/image" Target="../media/image231.svg"/><Relationship Id="rId10" Type="http://schemas.openxmlformats.org/officeDocument/2006/relationships/image" Target="../media/image218.svg"/><Relationship Id="rId19" Type="http://schemas.openxmlformats.org/officeDocument/2006/relationships/image" Target="../media/image227.jpeg"/><Relationship Id="rId4" Type="http://schemas.openxmlformats.org/officeDocument/2006/relationships/image" Target="../media/image212.svg"/><Relationship Id="rId9" Type="http://schemas.openxmlformats.org/officeDocument/2006/relationships/image" Target="../media/image217.png"/><Relationship Id="rId14" Type="http://schemas.openxmlformats.org/officeDocument/2006/relationships/image" Target="../media/image222.svg"/><Relationship Id="rId22" Type="http://schemas.openxmlformats.org/officeDocument/2006/relationships/image" Target="../media/image2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7.svg"/><Relationship Id="rId13" Type="http://schemas.openxmlformats.org/officeDocument/2006/relationships/image" Target="../media/image242.png"/><Relationship Id="rId18" Type="http://schemas.openxmlformats.org/officeDocument/2006/relationships/image" Target="../media/image247.svg"/><Relationship Id="rId26" Type="http://schemas.openxmlformats.org/officeDocument/2006/relationships/image" Target="../media/image255.png"/><Relationship Id="rId3" Type="http://schemas.openxmlformats.org/officeDocument/2006/relationships/image" Target="../media/image232.png"/><Relationship Id="rId21" Type="http://schemas.openxmlformats.org/officeDocument/2006/relationships/image" Target="../media/image250.png"/><Relationship Id="rId7" Type="http://schemas.openxmlformats.org/officeDocument/2006/relationships/image" Target="../media/image236.png"/><Relationship Id="rId12" Type="http://schemas.openxmlformats.org/officeDocument/2006/relationships/image" Target="../media/image241.svg"/><Relationship Id="rId17" Type="http://schemas.openxmlformats.org/officeDocument/2006/relationships/image" Target="../media/image246.png"/><Relationship Id="rId25" Type="http://schemas.openxmlformats.org/officeDocument/2006/relationships/image" Target="../media/image254.sv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45.svg"/><Relationship Id="rId20" Type="http://schemas.openxmlformats.org/officeDocument/2006/relationships/image" Target="../media/image249.svg"/><Relationship Id="rId29" Type="http://schemas.openxmlformats.org/officeDocument/2006/relationships/image" Target="../media/image258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5.svg"/><Relationship Id="rId11" Type="http://schemas.openxmlformats.org/officeDocument/2006/relationships/image" Target="../media/image240.png"/><Relationship Id="rId24" Type="http://schemas.openxmlformats.org/officeDocument/2006/relationships/image" Target="../media/image253.png"/><Relationship Id="rId5" Type="http://schemas.openxmlformats.org/officeDocument/2006/relationships/image" Target="../media/image234.png"/><Relationship Id="rId15" Type="http://schemas.openxmlformats.org/officeDocument/2006/relationships/image" Target="../media/image244.png"/><Relationship Id="rId23" Type="http://schemas.openxmlformats.org/officeDocument/2006/relationships/image" Target="../media/image252.png"/><Relationship Id="rId28" Type="http://schemas.openxmlformats.org/officeDocument/2006/relationships/image" Target="../media/image257.png"/><Relationship Id="rId10" Type="http://schemas.openxmlformats.org/officeDocument/2006/relationships/image" Target="../media/image239.svg"/><Relationship Id="rId19" Type="http://schemas.openxmlformats.org/officeDocument/2006/relationships/image" Target="../media/image248.png"/><Relationship Id="rId31" Type="http://schemas.openxmlformats.org/officeDocument/2006/relationships/image" Target="../media/image260.svg"/><Relationship Id="rId4" Type="http://schemas.openxmlformats.org/officeDocument/2006/relationships/image" Target="../media/image233.svg"/><Relationship Id="rId9" Type="http://schemas.openxmlformats.org/officeDocument/2006/relationships/image" Target="../media/image238.png"/><Relationship Id="rId14" Type="http://schemas.openxmlformats.org/officeDocument/2006/relationships/image" Target="../media/image243.svg"/><Relationship Id="rId22" Type="http://schemas.openxmlformats.org/officeDocument/2006/relationships/image" Target="../media/image251.png"/><Relationship Id="rId27" Type="http://schemas.openxmlformats.org/officeDocument/2006/relationships/image" Target="../media/image256.svg"/><Relationship Id="rId30" Type="http://schemas.openxmlformats.org/officeDocument/2006/relationships/image" Target="../media/image25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6.svg"/><Relationship Id="rId13" Type="http://schemas.openxmlformats.org/officeDocument/2006/relationships/image" Target="../media/image121.png"/><Relationship Id="rId18" Type="http://schemas.openxmlformats.org/officeDocument/2006/relationships/image" Target="../media/image274.svg"/><Relationship Id="rId26" Type="http://schemas.openxmlformats.org/officeDocument/2006/relationships/image" Target="../media/image282.svg"/><Relationship Id="rId3" Type="http://schemas.openxmlformats.org/officeDocument/2006/relationships/image" Target="../media/image261.png"/><Relationship Id="rId21" Type="http://schemas.openxmlformats.org/officeDocument/2006/relationships/image" Target="../media/image277.png"/><Relationship Id="rId7" Type="http://schemas.openxmlformats.org/officeDocument/2006/relationships/image" Target="../media/image265.png"/><Relationship Id="rId12" Type="http://schemas.openxmlformats.org/officeDocument/2006/relationships/image" Target="../media/image270.svg"/><Relationship Id="rId17" Type="http://schemas.openxmlformats.org/officeDocument/2006/relationships/image" Target="../media/image273.png"/><Relationship Id="rId25" Type="http://schemas.openxmlformats.org/officeDocument/2006/relationships/image" Target="../media/image281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72.svg"/><Relationship Id="rId20" Type="http://schemas.openxmlformats.org/officeDocument/2006/relationships/image" Target="../media/image276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4.svg"/><Relationship Id="rId11" Type="http://schemas.openxmlformats.org/officeDocument/2006/relationships/image" Target="../media/image269.png"/><Relationship Id="rId24" Type="http://schemas.openxmlformats.org/officeDocument/2006/relationships/image" Target="../media/image280.svg"/><Relationship Id="rId5" Type="http://schemas.openxmlformats.org/officeDocument/2006/relationships/image" Target="../media/image263.png"/><Relationship Id="rId15" Type="http://schemas.openxmlformats.org/officeDocument/2006/relationships/image" Target="../media/image271.png"/><Relationship Id="rId23" Type="http://schemas.openxmlformats.org/officeDocument/2006/relationships/image" Target="../media/image279.png"/><Relationship Id="rId10" Type="http://schemas.openxmlformats.org/officeDocument/2006/relationships/image" Target="../media/image268.svg"/><Relationship Id="rId19" Type="http://schemas.openxmlformats.org/officeDocument/2006/relationships/image" Target="../media/image275.png"/><Relationship Id="rId4" Type="http://schemas.openxmlformats.org/officeDocument/2006/relationships/image" Target="../media/image262.svg"/><Relationship Id="rId9" Type="http://schemas.openxmlformats.org/officeDocument/2006/relationships/image" Target="../media/image267.png"/><Relationship Id="rId14" Type="http://schemas.openxmlformats.org/officeDocument/2006/relationships/image" Target="../media/image172.svg"/><Relationship Id="rId22" Type="http://schemas.openxmlformats.org/officeDocument/2006/relationships/image" Target="../media/image278.svg"/><Relationship Id="rId27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8.svg"/><Relationship Id="rId13" Type="http://schemas.openxmlformats.org/officeDocument/2006/relationships/image" Target="../media/image10.png"/><Relationship Id="rId3" Type="http://schemas.openxmlformats.org/officeDocument/2006/relationships/image" Target="../media/image283.png"/><Relationship Id="rId7" Type="http://schemas.openxmlformats.org/officeDocument/2006/relationships/image" Target="../media/image287.png"/><Relationship Id="rId12" Type="http://schemas.openxmlformats.org/officeDocument/2006/relationships/image" Target="../media/image29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6.svg"/><Relationship Id="rId11" Type="http://schemas.openxmlformats.org/officeDocument/2006/relationships/image" Target="../media/image291.svg"/><Relationship Id="rId5" Type="http://schemas.openxmlformats.org/officeDocument/2006/relationships/image" Target="../media/image285.png"/><Relationship Id="rId10" Type="http://schemas.openxmlformats.org/officeDocument/2006/relationships/image" Target="../media/image290.png"/><Relationship Id="rId4" Type="http://schemas.openxmlformats.org/officeDocument/2006/relationships/image" Target="../media/image284.svg"/><Relationship Id="rId9" Type="http://schemas.openxmlformats.org/officeDocument/2006/relationships/image" Target="../media/image28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8.svg"/><Relationship Id="rId13" Type="http://schemas.openxmlformats.org/officeDocument/2006/relationships/image" Target="../media/image302.svg"/><Relationship Id="rId18" Type="http://schemas.openxmlformats.org/officeDocument/2006/relationships/image" Target="../media/image307.png"/><Relationship Id="rId26" Type="http://schemas.openxmlformats.org/officeDocument/2006/relationships/hyperlink" Target="https://t.me/migprodact" TargetMode="External"/><Relationship Id="rId3" Type="http://schemas.openxmlformats.org/officeDocument/2006/relationships/image" Target="../media/image293.png"/><Relationship Id="rId21" Type="http://schemas.openxmlformats.org/officeDocument/2006/relationships/image" Target="../media/image310.svg"/><Relationship Id="rId7" Type="http://schemas.openxmlformats.org/officeDocument/2006/relationships/image" Target="../media/image297.png"/><Relationship Id="rId12" Type="http://schemas.openxmlformats.org/officeDocument/2006/relationships/image" Target="../media/image301.png"/><Relationship Id="rId17" Type="http://schemas.openxmlformats.org/officeDocument/2006/relationships/image" Target="../media/image306.svg"/><Relationship Id="rId25" Type="http://schemas.openxmlformats.org/officeDocument/2006/relationships/hyperlink" Target="https://&#1084;&#1080;&#1075;.&#1084;&#1086;&#1089;&#1082;&#1074;&#1072;" TargetMode="External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305.png"/><Relationship Id="rId20" Type="http://schemas.openxmlformats.org/officeDocument/2006/relationships/image" Target="../media/image30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6.svg"/><Relationship Id="rId11" Type="http://schemas.openxmlformats.org/officeDocument/2006/relationships/hyperlink" Target="https://&#1084;&#1080;&#1075;.&#1084;&#1086;&#1089;&#1082;&#1074;&#1072;/" TargetMode="External"/><Relationship Id="rId24" Type="http://schemas.openxmlformats.org/officeDocument/2006/relationships/hyperlink" Target="https://vk.com/club227224924" TargetMode="External"/><Relationship Id="rId5" Type="http://schemas.openxmlformats.org/officeDocument/2006/relationships/image" Target="../media/image295.png"/><Relationship Id="rId15" Type="http://schemas.openxmlformats.org/officeDocument/2006/relationships/image" Target="../media/image304.svg"/><Relationship Id="rId23" Type="http://schemas.openxmlformats.org/officeDocument/2006/relationships/image" Target="../media/image312.svg"/><Relationship Id="rId28" Type="http://schemas.openxmlformats.org/officeDocument/2006/relationships/image" Target="../media/image10.png"/><Relationship Id="rId10" Type="http://schemas.openxmlformats.org/officeDocument/2006/relationships/image" Target="../media/image300.svg"/><Relationship Id="rId19" Type="http://schemas.openxmlformats.org/officeDocument/2006/relationships/image" Target="../media/image308.svg"/><Relationship Id="rId4" Type="http://schemas.openxmlformats.org/officeDocument/2006/relationships/image" Target="../media/image294.svg"/><Relationship Id="rId9" Type="http://schemas.openxmlformats.org/officeDocument/2006/relationships/image" Target="../media/image299.png"/><Relationship Id="rId14" Type="http://schemas.openxmlformats.org/officeDocument/2006/relationships/image" Target="../media/image303.png"/><Relationship Id="rId22" Type="http://schemas.openxmlformats.org/officeDocument/2006/relationships/image" Target="../media/image311.png"/><Relationship Id="rId27" Type="http://schemas.openxmlformats.org/officeDocument/2006/relationships/image" Target="../media/image3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11" Type="http://schemas.openxmlformats.org/officeDocument/2006/relationships/image" Target="../media/image18.sv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svg"/><Relationship Id="rId9" Type="http://schemas.openxmlformats.org/officeDocument/2006/relationships/hyperlink" Target="https://&#1084;&#1080;&#1075;.&#1084;&#1086;&#1089;&#1082;&#1074;&#1072;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21" Type="http://schemas.openxmlformats.org/officeDocument/2006/relationships/image" Target="../media/image39.sv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17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4.sv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41.svg"/><Relationship Id="rId10" Type="http://schemas.openxmlformats.org/officeDocument/2006/relationships/image" Target="../media/image28.svg"/><Relationship Id="rId19" Type="http://schemas.openxmlformats.org/officeDocument/2006/relationships/image" Target="../media/image37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Relationship Id="rId14" Type="http://schemas.openxmlformats.org/officeDocument/2006/relationships/image" Target="../media/image32.svg"/><Relationship Id="rId22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52.jpeg"/><Relationship Id="rId18" Type="http://schemas.openxmlformats.org/officeDocument/2006/relationships/image" Target="../media/image57.svg"/><Relationship Id="rId3" Type="http://schemas.openxmlformats.org/officeDocument/2006/relationships/image" Target="../media/image42.png"/><Relationship Id="rId21" Type="http://schemas.openxmlformats.org/officeDocument/2006/relationships/image" Target="../media/image60.png"/><Relationship Id="rId7" Type="http://schemas.openxmlformats.org/officeDocument/2006/relationships/image" Target="../media/image46.png"/><Relationship Id="rId12" Type="http://schemas.openxmlformats.org/officeDocument/2006/relationships/image" Target="../media/image51.jpeg"/><Relationship Id="rId17" Type="http://schemas.openxmlformats.org/officeDocument/2006/relationships/image" Target="../media/image5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5.svg"/><Relationship Id="rId20" Type="http://schemas.openxmlformats.org/officeDocument/2006/relationships/image" Target="../media/image5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svg"/><Relationship Id="rId11" Type="http://schemas.openxmlformats.org/officeDocument/2006/relationships/image" Target="../media/image50.jpe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23" Type="http://schemas.openxmlformats.org/officeDocument/2006/relationships/image" Target="../media/image62.png"/><Relationship Id="rId10" Type="http://schemas.openxmlformats.org/officeDocument/2006/relationships/image" Target="../media/image49.jpeg"/><Relationship Id="rId19" Type="http://schemas.openxmlformats.org/officeDocument/2006/relationships/image" Target="../media/image58.png"/><Relationship Id="rId4" Type="http://schemas.openxmlformats.org/officeDocument/2006/relationships/image" Target="../media/image43.svg"/><Relationship Id="rId9" Type="http://schemas.openxmlformats.org/officeDocument/2006/relationships/image" Target="../media/image48.jpeg"/><Relationship Id="rId14" Type="http://schemas.openxmlformats.org/officeDocument/2006/relationships/image" Target="../media/image53.jpeg"/><Relationship Id="rId22" Type="http://schemas.openxmlformats.org/officeDocument/2006/relationships/image" Target="../media/image61.sv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3.png"/><Relationship Id="rId18" Type="http://schemas.openxmlformats.org/officeDocument/2006/relationships/image" Target="../media/image78.svg"/><Relationship Id="rId26" Type="http://schemas.openxmlformats.org/officeDocument/2006/relationships/image" Target="../media/image86.svg"/><Relationship Id="rId21" Type="http://schemas.openxmlformats.org/officeDocument/2006/relationships/image" Target="../media/image81.png"/><Relationship Id="rId34" Type="http://schemas.openxmlformats.org/officeDocument/2006/relationships/image" Target="../media/image94.svg"/><Relationship Id="rId7" Type="http://schemas.openxmlformats.org/officeDocument/2006/relationships/image" Target="../media/image67.png"/><Relationship Id="rId12" Type="http://schemas.openxmlformats.org/officeDocument/2006/relationships/image" Target="../media/image72.svg"/><Relationship Id="rId17" Type="http://schemas.openxmlformats.org/officeDocument/2006/relationships/image" Target="../media/image77.png"/><Relationship Id="rId25" Type="http://schemas.openxmlformats.org/officeDocument/2006/relationships/image" Target="../media/image85.png"/><Relationship Id="rId33" Type="http://schemas.openxmlformats.org/officeDocument/2006/relationships/image" Target="../media/image93.png"/><Relationship Id="rId38" Type="http://schemas.openxmlformats.org/officeDocument/2006/relationships/image" Target="../media/image9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76.svg"/><Relationship Id="rId20" Type="http://schemas.openxmlformats.org/officeDocument/2006/relationships/image" Target="../media/image80.svg"/><Relationship Id="rId29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svg"/><Relationship Id="rId11" Type="http://schemas.openxmlformats.org/officeDocument/2006/relationships/image" Target="../media/image71.png"/><Relationship Id="rId24" Type="http://schemas.openxmlformats.org/officeDocument/2006/relationships/image" Target="../media/image84.svg"/><Relationship Id="rId32" Type="http://schemas.openxmlformats.org/officeDocument/2006/relationships/image" Target="../media/image92.svg"/><Relationship Id="rId37" Type="http://schemas.openxmlformats.org/officeDocument/2006/relationships/image" Target="../media/image97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23" Type="http://schemas.openxmlformats.org/officeDocument/2006/relationships/image" Target="../media/image83.png"/><Relationship Id="rId28" Type="http://schemas.openxmlformats.org/officeDocument/2006/relationships/image" Target="../media/image88.svg"/><Relationship Id="rId36" Type="http://schemas.openxmlformats.org/officeDocument/2006/relationships/image" Target="../media/image96.png"/><Relationship Id="rId10" Type="http://schemas.openxmlformats.org/officeDocument/2006/relationships/image" Target="../media/image70.svg"/><Relationship Id="rId19" Type="http://schemas.openxmlformats.org/officeDocument/2006/relationships/image" Target="../media/image79.png"/><Relationship Id="rId31" Type="http://schemas.openxmlformats.org/officeDocument/2006/relationships/image" Target="../media/image91.png"/><Relationship Id="rId4" Type="http://schemas.openxmlformats.org/officeDocument/2006/relationships/image" Target="../media/image64.svg"/><Relationship Id="rId9" Type="http://schemas.openxmlformats.org/officeDocument/2006/relationships/image" Target="../media/image69.png"/><Relationship Id="rId14" Type="http://schemas.openxmlformats.org/officeDocument/2006/relationships/image" Target="../media/image74.svg"/><Relationship Id="rId22" Type="http://schemas.openxmlformats.org/officeDocument/2006/relationships/image" Target="../media/image82.svg"/><Relationship Id="rId27" Type="http://schemas.openxmlformats.org/officeDocument/2006/relationships/image" Target="../media/image87.png"/><Relationship Id="rId30" Type="http://schemas.openxmlformats.org/officeDocument/2006/relationships/image" Target="../media/image90.svg"/><Relationship Id="rId35" Type="http://schemas.openxmlformats.org/officeDocument/2006/relationships/image" Target="../media/image95.png"/><Relationship Id="rId8" Type="http://schemas.openxmlformats.org/officeDocument/2006/relationships/image" Target="../media/image68.svg"/><Relationship Id="rId3" Type="http://schemas.openxmlformats.org/officeDocument/2006/relationships/image" Target="../media/image6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2.svg"/><Relationship Id="rId5" Type="http://schemas.openxmlformats.org/officeDocument/2006/relationships/image" Target="../media/image101.png"/><Relationship Id="rId4" Type="http://schemas.openxmlformats.org/officeDocument/2006/relationships/image" Target="../media/image100.svg"/><Relationship Id="rId9" Type="http://schemas.openxmlformats.org/officeDocument/2006/relationships/image" Target="../media/image10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svg"/><Relationship Id="rId13" Type="http://schemas.openxmlformats.org/officeDocument/2006/relationships/image" Target="../media/image115.png"/><Relationship Id="rId18" Type="http://schemas.openxmlformats.org/officeDocument/2006/relationships/image" Target="../media/image120.svg"/><Relationship Id="rId26" Type="http://schemas.openxmlformats.org/officeDocument/2006/relationships/image" Target="../media/image128.svg"/><Relationship Id="rId3" Type="http://schemas.openxmlformats.org/officeDocument/2006/relationships/image" Target="../media/image105.png"/><Relationship Id="rId21" Type="http://schemas.openxmlformats.org/officeDocument/2006/relationships/image" Target="../media/image123.png"/><Relationship Id="rId7" Type="http://schemas.openxmlformats.org/officeDocument/2006/relationships/image" Target="../media/image109.png"/><Relationship Id="rId12" Type="http://schemas.openxmlformats.org/officeDocument/2006/relationships/image" Target="../media/image114.svg"/><Relationship Id="rId17" Type="http://schemas.openxmlformats.org/officeDocument/2006/relationships/image" Target="../media/image119.png"/><Relationship Id="rId25" Type="http://schemas.openxmlformats.org/officeDocument/2006/relationships/image" Target="../media/image12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18.svg"/><Relationship Id="rId20" Type="http://schemas.openxmlformats.org/officeDocument/2006/relationships/image" Target="../media/image122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.svg"/><Relationship Id="rId11" Type="http://schemas.openxmlformats.org/officeDocument/2006/relationships/image" Target="../media/image113.png"/><Relationship Id="rId24" Type="http://schemas.openxmlformats.org/officeDocument/2006/relationships/image" Target="../media/image126.svg"/><Relationship Id="rId5" Type="http://schemas.openxmlformats.org/officeDocument/2006/relationships/image" Target="../media/image107.png"/><Relationship Id="rId15" Type="http://schemas.openxmlformats.org/officeDocument/2006/relationships/image" Target="../media/image117.png"/><Relationship Id="rId23" Type="http://schemas.openxmlformats.org/officeDocument/2006/relationships/image" Target="../media/image125.png"/><Relationship Id="rId10" Type="http://schemas.openxmlformats.org/officeDocument/2006/relationships/image" Target="../media/image112.svg"/><Relationship Id="rId19" Type="http://schemas.openxmlformats.org/officeDocument/2006/relationships/image" Target="../media/image121.png"/><Relationship Id="rId4" Type="http://schemas.openxmlformats.org/officeDocument/2006/relationships/image" Target="../media/image106.svg"/><Relationship Id="rId9" Type="http://schemas.openxmlformats.org/officeDocument/2006/relationships/image" Target="../media/image111.png"/><Relationship Id="rId14" Type="http://schemas.openxmlformats.org/officeDocument/2006/relationships/image" Target="../media/image116.svg"/><Relationship Id="rId22" Type="http://schemas.openxmlformats.org/officeDocument/2006/relationships/image" Target="../media/image12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svg"/><Relationship Id="rId13" Type="http://schemas.openxmlformats.org/officeDocument/2006/relationships/image" Target="../media/image139.png"/><Relationship Id="rId18" Type="http://schemas.openxmlformats.org/officeDocument/2006/relationships/image" Target="../media/image144.svg"/><Relationship Id="rId3" Type="http://schemas.openxmlformats.org/officeDocument/2006/relationships/image" Target="../media/image129.png"/><Relationship Id="rId21" Type="http://schemas.openxmlformats.org/officeDocument/2006/relationships/image" Target="../media/image147.png"/><Relationship Id="rId7" Type="http://schemas.openxmlformats.org/officeDocument/2006/relationships/image" Target="../media/image133.png"/><Relationship Id="rId12" Type="http://schemas.openxmlformats.org/officeDocument/2006/relationships/image" Target="../media/image138.svg"/><Relationship Id="rId17" Type="http://schemas.openxmlformats.org/officeDocument/2006/relationships/image" Target="../media/image143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42.svg"/><Relationship Id="rId20" Type="http://schemas.openxmlformats.org/officeDocument/2006/relationships/image" Target="../media/image146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2.svg"/><Relationship Id="rId11" Type="http://schemas.openxmlformats.org/officeDocument/2006/relationships/image" Target="../media/image137.png"/><Relationship Id="rId5" Type="http://schemas.openxmlformats.org/officeDocument/2006/relationships/image" Target="../media/image131.png"/><Relationship Id="rId15" Type="http://schemas.openxmlformats.org/officeDocument/2006/relationships/image" Target="../media/image141.png"/><Relationship Id="rId23" Type="http://schemas.openxmlformats.org/officeDocument/2006/relationships/image" Target="../media/image104.png"/><Relationship Id="rId10" Type="http://schemas.openxmlformats.org/officeDocument/2006/relationships/image" Target="../media/image136.svg"/><Relationship Id="rId19" Type="http://schemas.openxmlformats.org/officeDocument/2006/relationships/image" Target="../media/image145.png"/><Relationship Id="rId4" Type="http://schemas.openxmlformats.org/officeDocument/2006/relationships/image" Target="../media/image130.svg"/><Relationship Id="rId9" Type="http://schemas.openxmlformats.org/officeDocument/2006/relationships/image" Target="../media/image135.png"/><Relationship Id="rId14" Type="http://schemas.openxmlformats.org/officeDocument/2006/relationships/image" Target="../media/image140.svg"/><Relationship Id="rId22" Type="http://schemas.openxmlformats.org/officeDocument/2006/relationships/image" Target="../media/image14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svg"/><Relationship Id="rId13" Type="http://schemas.openxmlformats.org/officeDocument/2006/relationships/image" Target="../media/image159.png"/><Relationship Id="rId18" Type="http://schemas.openxmlformats.org/officeDocument/2006/relationships/image" Target="../media/image164.svg"/><Relationship Id="rId26" Type="http://schemas.openxmlformats.org/officeDocument/2006/relationships/image" Target="../media/image121.png"/><Relationship Id="rId3" Type="http://schemas.openxmlformats.org/officeDocument/2006/relationships/image" Target="../media/image149.png"/><Relationship Id="rId21" Type="http://schemas.openxmlformats.org/officeDocument/2006/relationships/image" Target="../media/image167.png"/><Relationship Id="rId7" Type="http://schemas.openxmlformats.org/officeDocument/2006/relationships/image" Target="../media/image153.png"/><Relationship Id="rId12" Type="http://schemas.openxmlformats.org/officeDocument/2006/relationships/image" Target="../media/image158.svg"/><Relationship Id="rId17" Type="http://schemas.openxmlformats.org/officeDocument/2006/relationships/image" Target="../media/image163.png"/><Relationship Id="rId25" Type="http://schemas.openxmlformats.org/officeDocument/2006/relationships/image" Target="../media/image17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62.svg"/><Relationship Id="rId20" Type="http://schemas.openxmlformats.org/officeDocument/2006/relationships/image" Target="../media/image166.svg"/><Relationship Id="rId29" Type="http://schemas.openxmlformats.org/officeDocument/2006/relationships/image" Target="../media/image17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2.svg"/><Relationship Id="rId11" Type="http://schemas.openxmlformats.org/officeDocument/2006/relationships/image" Target="../media/image157.png"/><Relationship Id="rId24" Type="http://schemas.openxmlformats.org/officeDocument/2006/relationships/image" Target="../media/image170.svg"/><Relationship Id="rId5" Type="http://schemas.openxmlformats.org/officeDocument/2006/relationships/image" Target="../media/image151.png"/><Relationship Id="rId15" Type="http://schemas.openxmlformats.org/officeDocument/2006/relationships/image" Target="../media/image161.png"/><Relationship Id="rId23" Type="http://schemas.openxmlformats.org/officeDocument/2006/relationships/image" Target="../media/image169.png"/><Relationship Id="rId28" Type="http://schemas.openxmlformats.org/officeDocument/2006/relationships/image" Target="../media/image173.png"/><Relationship Id="rId10" Type="http://schemas.openxmlformats.org/officeDocument/2006/relationships/image" Target="../media/image156.svg"/><Relationship Id="rId19" Type="http://schemas.openxmlformats.org/officeDocument/2006/relationships/image" Target="../media/image165.png"/><Relationship Id="rId4" Type="http://schemas.openxmlformats.org/officeDocument/2006/relationships/image" Target="../media/image150.svg"/><Relationship Id="rId9" Type="http://schemas.openxmlformats.org/officeDocument/2006/relationships/image" Target="../media/image155.png"/><Relationship Id="rId14" Type="http://schemas.openxmlformats.org/officeDocument/2006/relationships/image" Target="../media/image160.svg"/><Relationship Id="rId22" Type="http://schemas.openxmlformats.org/officeDocument/2006/relationships/image" Target="../media/image168.svg"/><Relationship Id="rId27" Type="http://schemas.openxmlformats.org/officeDocument/2006/relationships/image" Target="../media/image172.svg"/><Relationship Id="rId30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329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542925"/>
            <a:ext cx="8048625" cy="9744075"/>
          </a:xfrm>
          <a:prstGeom prst="rect">
            <a:avLst/>
          </a:prstGeom>
        </p:spPr>
      </p:pic>
      <p:pic>
        <p:nvPicPr>
          <p:cNvPr id="3" name="Rectangle 33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305800" y="0"/>
            <a:ext cx="9982200" cy="5629275"/>
          </a:xfrm>
          <a:prstGeom prst="rect">
            <a:avLst/>
          </a:prstGeom>
        </p:spPr>
      </p:pic>
      <p:pic>
        <p:nvPicPr>
          <p:cNvPr id="4" name="Rectangle 33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305800" y="5895975"/>
            <a:ext cx="9324975" cy="3781425"/>
          </a:xfrm>
          <a:prstGeom prst="rect">
            <a:avLst/>
          </a:prstGeom>
        </p:spPr>
      </p:pic>
      <p:pic>
        <p:nvPicPr>
          <p:cNvPr id="7" name="Vector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5335250" y="485775"/>
            <a:ext cx="1895838" cy="1910842"/>
          </a:xfrm>
          <a:prstGeom prst="rect">
            <a:avLst/>
          </a:prstGeom>
        </p:spPr>
      </p:pic>
      <p:pic>
        <p:nvPicPr>
          <p:cNvPr id="8" name="Mask group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2601575" y="485775"/>
            <a:ext cx="2415155" cy="2047875"/>
          </a:xfrm>
          <a:prstGeom prst="rect">
            <a:avLst/>
          </a:prstGeom>
        </p:spPr>
      </p:pic>
      <p:sp>
        <p:nvSpPr>
          <p:cNvPr id="11" name="default_name"/>
          <p:cNvSpPr/>
          <p:nvPr/>
        </p:nvSpPr>
        <p:spPr>
          <a:xfrm>
            <a:off x="876303" y="2343150"/>
            <a:ext cx="9992669" cy="18369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75"/>
              </a:lnSpc>
              <a:buNone/>
            </a:pPr>
            <a:r>
              <a:rPr lang="en-US" sz="4500" dirty="0">
                <a:solidFill>
                  <a:srgbClr val="EBE8E4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МАРАФОН</a:t>
            </a:r>
            <a:endParaRPr lang="en-US" sz="4500" dirty="0"/>
          </a:p>
        </p:txBody>
      </p:sp>
      <p:sp>
        <p:nvSpPr>
          <p:cNvPr id="12" name="Text 3"/>
          <p:cNvSpPr/>
          <p:nvPr/>
        </p:nvSpPr>
        <p:spPr>
          <a:xfrm>
            <a:off x="7823236" y="8572083"/>
            <a:ext cx="9556678" cy="18369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675"/>
              </a:lnSpc>
              <a:buNone/>
            </a:pP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ДЛЯ СПЕЦИАЛИСТОВ</a:t>
            </a:r>
            <a:endParaRPr lang="ru-RU" sz="3000" dirty="0">
              <a:solidFill>
                <a:srgbClr val="333333"/>
              </a:solidFill>
              <a:latin typeface="Montserrat SemiBold" pitchFamily="34" charset="0"/>
              <a:ea typeface="Montserrat SemiBold" pitchFamily="34" charset="-122"/>
              <a:cs typeface="Montserrat SemiBold" pitchFamily="34" charset="-120"/>
            </a:endParaRPr>
          </a:p>
          <a:p>
            <a:pPr marL="0" indent="0" algn="r">
              <a:lnSpc>
                <a:spcPts val="3675"/>
              </a:lnSpc>
              <a:buNone/>
            </a:pP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КУЛЬТУРНО</a:t>
            </a:r>
            <a:r>
              <a:rPr lang="ru-RU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-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ДОСУГОВОЙ СФЕРЫ РОССИИ</a:t>
            </a:r>
            <a:endParaRPr lang="en-US" sz="3000" dirty="0"/>
          </a:p>
        </p:txBody>
      </p:sp>
      <p:sp>
        <p:nvSpPr>
          <p:cNvPr id="13" name="-"/>
          <p:cNvSpPr/>
          <p:nvPr/>
        </p:nvSpPr>
        <p:spPr>
          <a:xfrm>
            <a:off x="876299" y="1019175"/>
            <a:ext cx="4705313" cy="8658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75"/>
              </a:lnSpc>
              <a:buNone/>
            </a:pPr>
            <a:r>
              <a:rPr lang="en-US" sz="4500" dirty="0">
                <a:solidFill>
                  <a:srgbClr val="EBE8E4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КУЛЬТУРНО</a:t>
            </a:r>
            <a:r>
              <a:rPr lang="ru-RU" sz="4500" dirty="0">
                <a:solidFill>
                  <a:srgbClr val="EBE8E4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-</a:t>
            </a:r>
            <a:endParaRPr lang="en-US" sz="4500" dirty="0"/>
          </a:p>
        </p:txBody>
      </p:sp>
      <p:sp>
        <p:nvSpPr>
          <p:cNvPr id="14" name="default_name"/>
          <p:cNvSpPr/>
          <p:nvPr/>
        </p:nvSpPr>
        <p:spPr>
          <a:xfrm>
            <a:off x="876300" y="1676400"/>
            <a:ext cx="9001087" cy="8598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75"/>
              </a:lnSpc>
              <a:buNone/>
            </a:pPr>
            <a:r>
              <a:rPr lang="en-US" sz="4500" dirty="0">
                <a:solidFill>
                  <a:srgbClr val="EBE8E4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ОБРАЗОВАТЕЛЬНЫЙ</a:t>
            </a:r>
            <a:endParaRPr lang="en-US" sz="450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9A504B1-2027-D50D-026A-FF5B06017F7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51409" y="2581376"/>
            <a:ext cx="12255367" cy="56736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B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333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561975"/>
            <a:ext cx="18288000" cy="6686569"/>
          </a:xfrm>
          <a:prstGeom prst="rect">
            <a:avLst/>
          </a:prstGeom>
        </p:spPr>
      </p:pic>
      <p:pic>
        <p:nvPicPr>
          <p:cNvPr id="3" name="Rectangle 374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81025" y="7686675"/>
            <a:ext cx="17706975" cy="1933575"/>
          </a:xfrm>
          <a:prstGeom prst="rect">
            <a:avLst/>
          </a:prstGeom>
        </p:spPr>
      </p:pic>
      <p:pic>
        <p:nvPicPr>
          <p:cNvPr id="4" name="Rectangle 354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23900" y="7829550"/>
            <a:ext cx="17202150" cy="1638300"/>
          </a:xfrm>
          <a:prstGeom prst="rect">
            <a:avLst/>
          </a:prstGeom>
        </p:spPr>
      </p:pic>
      <p:pic>
        <p:nvPicPr>
          <p:cNvPr id="5" name="Rectangle 340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742950" y="1000125"/>
            <a:ext cx="11144250" cy="1371581"/>
          </a:xfrm>
          <a:prstGeom prst="rect">
            <a:avLst/>
          </a:prstGeom>
        </p:spPr>
      </p:pic>
      <p:pic>
        <p:nvPicPr>
          <p:cNvPr id="6" name="Rectangle 342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2011025" y="1000125"/>
            <a:ext cx="5534025" cy="1371581"/>
          </a:xfrm>
          <a:prstGeom prst="rect">
            <a:avLst/>
          </a:prstGeom>
        </p:spPr>
      </p:pic>
      <p:pic>
        <p:nvPicPr>
          <p:cNvPr id="7" name="Rectangle 341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0" y="-1"/>
            <a:ext cx="18288000" cy="857231"/>
          </a:xfrm>
          <a:prstGeom prst="rect">
            <a:avLst/>
          </a:prstGeom>
        </p:spPr>
      </p:pic>
      <p:pic>
        <p:nvPicPr>
          <p:cNvPr id="8" name="Rectangle 355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-214059" y="-708208"/>
            <a:ext cx="757237" cy="7804333"/>
          </a:xfrm>
          <a:prstGeom prst="rect">
            <a:avLst/>
          </a:prstGeom>
        </p:spPr>
      </p:pic>
      <p:pic>
        <p:nvPicPr>
          <p:cNvPr id="9" name="Rectangle 356" descr="preencoded.png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17645062" y="-2490807"/>
            <a:ext cx="757238" cy="9586931"/>
          </a:xfrm>
          <a:prstGeom prst="rect">
            <a:avLst/>
          </a:prstGeom>
        </p:spPr>
      </p:pic>
      <p:pic>
        <p:nvPicPr>
          <p:cNvPr id="10" name="Rectangle 337" descr="preencoded.png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733425" y="2476500"/>
            <a:ext cx="2695575" cy="3629025"/>
          </a:xfrm>
          <a:prstGeom prst="rect">
            <a:avLst/>
          </a:prstGeom>
        </p:spPr>
      </p:pic>
      <p:pic>
        <p:nvPicPr>
          <p:cNvPr id="11" name="Rectangle 346" descr="preencoded.png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6372225" y="2495550"/>
            <a:ext cx="2695575" cy="3629025"/>
          </a:xfrm>
          <a:prstGeom prst="rect">
            <a:avLst/>
          </a:prstGeom>
        </p:spPr>
      </p:pic>
      <p:pic>
        <p:nvPicPr>
          <p:cNvPr id="12" name="Rectangle 350" descr="preencoded.png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12011006" y="2476500"/>
            <a:ext cx="2695575" cy="3629025"/>
          </a:xfrm>
          <a:prstGeom prst="rect">
            <a:avLst/>
          </a:prstGeom>
        </p:spPr>
      </p:pic>
      <p:pic>
        <p:nvPicPr>
          <p:cNvPr id="13" name="Rectangle 344" descr="preencoded.png"/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3400434" y="2476500"/>
            <a:ext cx="2847975" cy="847725"/>
          </a:xfrm>
          <a:prstGeom prst="rect">
            <a:avLst/>
          </a:prstGeom>
        </p:spPr>
      </p:pic>
      <p:pic>
        <p:nvPicPr>
          <p:cNvPr id="14" name="Rectangle 347" descr="preencoded.png"/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9039216" y="2495550"/>
            <a:ext cx="2847975" cy="847725"/>
          </a:xfrm>
          <a:prstGeom prst="rect">
            <a:avLst/>
          </a:prstGeom>
        </p:spPr>
      </p:pic>
      <p:pic>
        <p:nvPicPr>
          <p:cNvPr id="15" name="Rectangle 351" descr="preencoded.png"/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/>
        </p:blipFill>
        <p:spPr>
          <a:xfrm>
            <a:off x="14678025" y="2476500"/>
            <a:ext cx="2847975" cy="847725"/>
          </a:xfrm>
          <a:prstGeom prst="rect">
            <a:avLst/>
          </a:prstGeom>
        </p:spPr>
      </p:pic>
      <p:pic>
        <p:nvPicPr>
          <p:cNvPr id="16" name="Rectangle 345" descr="preencoded.png"/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/>
        </p:blipFill>
        <p:spPr>
          <a:xfrm>
            <a:off x="733425" y="6248400"/>
            <a:ext cx="2847975" cy="847725"/>
          </a:xfrm>
          <a:prstGeom prst="rect">
            <a:avLst/>
          </a:prstGeom>
        </p:spPr>
      </p:pic>
      <p:pic>
        <p:nvPicPr>
          <p:cNvPr id="17" name="Rectangle 348" descr="preencoded.png"/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/>
        </p:blipFill>
        <p:spPr>
          <a:xfrm>
            <a:off x="6372225" y="6267450"/>
            <a:ext cx="2847975" cy="838209"/>
          </a:xfrm>
          <a:prstGeom prst="rect">
            <a:avLst/>
          </a:prstGeom>
        </p:spPr>
      </p:pic>
      <p:pic>
        <p:nvPicPr>
          <p:cNvPr id="18" name="Rectangle 352" descr="preencoded.png"/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/>
        </p:blipFill>
        <p:spPr>
          <a:xfrm>
            <a:off x="12011006" y="6248400"/>
            <a:ext cx="2847975" cy="862016"/>
          </a:xfrm>
          <a:prstGeom prst="rect">
            <a:avLst/>
          </a:prstGeom>
        </p:spPr>
      </p:pic>
      <p:pic>
        <p:nvPicPr>
          <p:cNvPr id="19" name="Rectangle 343" descr="preencoded.png"/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/>
        </p:blipFill>
        <p:spPr>
          <a:xfrm>
            <a:off x="3552834" y="3467100"/>
            <a:ext cx="2695575" cy="3629025"/>
          </a:xfrm>
          <a:prstGeom prst="rect">
            <a:avLst/>
          </a:prstGeom>
        </p:spPr>
      </p:pic>
      <p:pic>
        <p:nvPicPr>
          <p:cNvPr id="20" name="Rectangle 349" descr="preencoded.png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9191625" y="3486170"/>
            <a:ext cx="2695575" cy="3619490"/>
          </a:xfrm>
          <a:prstGeom prst="rect">
            <a:avLst/>
          </a:prstGeom>
        </p:spPr>
      </p:pic>
      <p:pic>
        <p:nvPicPr>
          <p:cNvPr id="21" name="Rectangle 353" descr="preencoded.png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14830425" y="3467100"/>
            <a:ext cx="2695575" cy="3643315"/>
          </a:xfrm>
          <a:prstGeom prst="rect">
            <a:avLst/>
          </a:prstGeom>
        </p:spPr>
      </p:pic>
      <p:pic>
        <p:nvPicPr>
          <p:cNvPr id="22" name="image 23" descr="preencoded.png"/>
          <p:cNvPicPr>
            <a:picLocks noChangeAspect="1"/>
          </p:cNvPicPr>
          <p:nvPr/>
        </p:nvPicPr>
        <p:blipFill>
          <a:blip r:embed="rId31"/>
          <a:srcRect/>
          <a:stretch/>
        </p:blipFill>
        <p:spPr>
          <a:xfrm>
            <a:off x="790575" y="2533650"/>
            <a:ext cx="2562225" cy="3438525"/>
          </a:xfrm>
          <a:prstGeom prst="rect">
            <a:avLst/>
          </a:prstGeom>
        </p:spPr>
      </p:pic>
      <p:pic>
        <p:nvPicPr>
          <p:cNvPr id="23" name="image" descr="preencoded.png"/>
          <p:cNvPicPr>
            <a:picLocks noChangeAspect="1"/>
          </p:cNvPicPr>
          <p:nvPr/>
        </p:nvPicPr>
        <p:blipFill>
          <a:blip r:embed="rId32"/>
          <a:srcRect/>
          <a:stretch/>
        </p:blipFill>
        <p:spPr>
          <a:xfrm>
            <a:off x="12077700" y="2562225"/>
            <a:ext cx="2562225" cy="3438525"/>
          </a:xfrm>
          <a:prstGeom prst="rect">
            <a:avLst/>
          </a:prstGeom>
        </p:spPr>
      </p:pic>
      <p:pic>
        <p:nvPicPr>
          <p:cNvPr id="24" name="image" descr="preencoded.png"/>
          <p:cNvPicPr>
            <a:picLocks noChangeAspect="1"/>
          </p:cNvPicPr>
          <p:nvPr/>
        </p:nvPicPr>
        <p:blipFill>
          <a:blip r:embed="rId33"/>
          <a:srcRect/>
          <a:stretch/>
        </p:blipFill>
        <p:spPr>
          <a:xfrm>
            <a:off x="3562350" y="3533775"/>
            <a:ext cx="2600325" cy="3486150"/>
          </a:xfrm>
          <a:prstGeom prst="rect">
            <a:avLst/>
          </a:prstGeom>
        </p:spPr>
      </p:pic>
      <p:pic>
        <p:nvPicPr>
          <p:cNvPr id="25" name="image" descr="preencoded.png"/>
          <p:cNvPicPr>
            <a:picLocks noChangeAspect="1"/>
          </p:cNvPicPr>
          <p:nvPr/>
        </p:nvPicPr>
        <p:blipFill>
          <a:blip r:embed="rId34"/>
          <a:srcRect/>
          <a:stretch/>
        </p:blipFill>
        <p:spPr>
          <a:xfrm>
            <a:off x="9305925" y="3571875"/>
            <a:ext cx="2524125" cy="3400425"/>
          </a:xfrm>
          <a:prstGeom prst="rect">
            <a:avLst/>
          </a:prstGeom>
        </p:spPr>
      </p:pic>
      <p:pic>
        <p:nvPicPr>
          <p:cNvPr id="26" name="image" descr="preencoded.png"/>
          <p:cNvPicPr>
            <a:picLocks noChangeAspect="1"/>
          </p:cNvPicPr>
          <p:nvPr/>
        </p:nvPicPr>
        <p:blipFill>
          <a:blip r:embed="rId35"/>
          <a:srcRect/>
          <a:stretch/>
        </p:blipFill>
        <p:spPr>
          <a:xfrm>
            <a:off x="14944725" y="3533775"/>
            <a:ext cx="2505075" cy="3371850"/>
          </a:xfrm>
          <a:prstGeom prst="rect">
            <a:avLst/>
          </a:prstGeom>
        </p:spPr>
      </p:pic>
      <p:pic>
        <p:nvPicPr>
          <p:cNvPr id="27" name="Group 61" descr="preencoded.png">
            <a:hlinkClick r:id="rId36"/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/>
        </p:blipFill>
        <p:spPr>
          <a:xfrm>
            <a:off x="15215660" y="7486650"/>
            <a:ext cx="2562225" cy="2562225"/>
          </a:xfrm>
          <a:prstGeom prst="rect">
            <a:avLst/>
          </a:prstGeom>
        </p:spPr>
      </p:pic>
      <p:pic>
        <p:nvPicPr>
          <p:cNvPr id="28" name="image 24" descr="preencoded.png"/>
          <p:cNvPicPr>
            <a:picLocks noChangeAspect="1"/>
          </p:cNvPicPr>
          <p:nvPr/>
        </p:nvPicPr>
        <p:blipFill>
          <a:blip r:embed="rId39"/>
          <a:srcRect/>
          <a:stretch/>
        </p:blipFill>
        <p:spPr>
          <a:xfrm>
            <a:off x="6477000" y="2590800"/>
            <a:ext cx="2543175" cy="3419475"/>
          </a:xfrm>
          <a:prstGeom prst="rect">
            <a:avLst/>
          </a:prstGeom>
        </p:spPr>
      </p:pic>
      <p:sp>
        <p:nvSpPr>
          <p:cNvPr id="29" name="Text 0"/>
          <p:cNvSpPr/>
          <p:nvPr/>
        </p:nvSpPr>
        <p:spPr>
          <a:xfrm>
            <a:off x="11127047" y="1252526"/>
            <a:ext cx="7330556" cy="9525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675"/>
              </a:lnSpc>
              <a:buNone/>
            </a:pPr>
            <a:r>
              <a:rPr lang="en-US" sz="3000" b="1" dirty="0">
                <a:solidFill>
                  <a:srgbClr val="33333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СПИКЕРЫ МАРАФОНА «КУЛЬТПРОСВЕТ»
</a:t>
            </a:r>
            <a:endParaRPr lang="en-US" sz="3000" dirty="0"/>
          </a:p>
        </p:txBody>
      </p:sp>
      <p:sp>
        <p:nvSpPr>
          <p:cNvPr id="30" name="Text 1"/>
          <p:cNvSpPr/>
          <p:nvPr/>
        </p:nvSpPr>
        <p:spPr>
          <a:xfrm>
            <a:off x="983973" y="1291290"/>
            <a:ext cx="14108324" cy="14763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75"/>
              </a:lnSpc>
              <a:buNone/>
            </a:pPr>
            <a:r>
              <a:rPr lang="en-US" sz="3000" dirty="0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ЛИДЕРЫ ПРОФЕССИОНАЛЬНОГО СООБЩЕСТВА
В СФЕРЕ КУЛЬТУРНО</a:t>
            </a:r>
            <a:r>
              <a:rPr lang="ru-RU" sz="3000" dirty="0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-</a:t>
            </a:r>
            <a:r>
              <a:rPr lang="en-US" sz="3000" dirty="0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ДОСУГОВОЙ ДЕЯТЕЛЬНОСТИ </a:t>
            </a:r>
            <a:endParaRPr lang="en-US" sz="3000" dirty="0"/>
          </a:p>
        </p:txBody>
      </p:sp>
      <p:sp>
        <p:nvSpPr>
          <p:cNvPr id="31" name="Text 2"/>
          <p:cNvSpPr/>
          <p:nvPr/>
        </p:nvSpPr>
        <p:spPr>
          <a:xfrm>
            <a:off x="3505200" y="2524125"/>
            <a:ext cx="2927236" cy="8382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602" dirty="0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ОЛЬГА ХОРОШАВИНА</a:t>
            </a:r>
            <a:endParaRPr lang="en-US" sz="2602" dirty="0"/>
          </a:p>
        </p:txBody>
      </p:sp>
      <p:sp>
        <p:nvSpPr>
          <p:cNvPr id="32" name="Text 3"/>
          <p:cNvSpPr/>
          <p:nvPr/>
        </p:nvSpPr>
        <p:spPr>
          <a:xfrm>
            <a:off x="6540614" y="6305550"/>
            <a:ext cx="2927236" cy="8382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602" dirty="0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ТАТЬЯНА КОЗЛОВА</a:t>
            </a:r>
            <a:endParaRPr lang="en-US" sz="2602" dirty="0"/>
          </a:p>
        </p:txBody>
      </p:sp>
      <p:sp>
        <p:nvSpPr>
          <p:cNvPr id="33" name="Text 4"/>
          <p:cNvSpPr/>
          <p:nvPr/>
        </p:nvSpPr>
        <p:spPr>
          <a:xfrm>
            <a:off x="9144000" y="2524125"/>
            <a:ext cx="2927236" cy="8382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602" dirty="0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АЛЕКСЕЙ БАРАНОВ</a:t>
            </a:r>
            <a:endParaRPr lang="en-US" sz="2602" dirty="0"/>
          </a:p>
        </p:txBody>
      </p:sp>
      <p:sp>
        <p:nvSpPr>
          <p:cNvPr id="34" name="Text 5"/>
          <p:cNvSpPr/>
          <p:nvPr/>
        </p:nvSpPr>
        <p:spPr>
          <a:xfrm>
            <a:off x="12165061" y="6291244"/>
            <a:ext cx="2927236" cy="8382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602" dirty="0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ДАМИР ХУДАБЕРДИН</a:t>
            </a:r>
            <a:endParaRPr lang="en-US" sz="2602" dirty="0"/>
          </a:p>
        </p:txBody>
      </p:sp>
      <p:sp>
        <p:nvSpPr>
          <p:cNvPr id="35" name="Text 6"/>
          <p:cNvSpPr/>
          <p:nvPr/>
        </p:nvSpPr>
        <p:spPr>
          <a:xfrm>
            <a:off x="14830425" y="2495550"/>
            <a:ext cx="2927236" cy="8382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602" dirty="0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МАРИЯ ЯКУНЬКИНА</a:t>
            </a:r>
            <a:endParaRPr lang="en-US" sz="2602" dirty="0"/>
          </a:p>
        </p:txBody>
      </p:sp>
      <p:sp>
        <p:nvSpPr>
          <p:cNvPr id="36" name="Text 7"/>
          <p:cNvSpPr/>
          <p:nvPr/>
        </p:nvSpPr>
        <p:spPr>
          <a:xfrm>
            <a:off x="820852" y="6272207"/>
            <a:ext cx="2927236" cy="8382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602" dirty="0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АЛЕКСАНДР МОСКАЛЕВ</a:t>
            </a:r>
            <a:endParaRPr lang="en-US" sz="2602" dirty="0"/>
          </a:p>
        </p:txBody>
      </p:sp>
      <p:sp>
        <p:nvSpPr>
          <p:cNvPr id="37" name="Text 8"/>
          <p:cNvSpPr/>
          <p:nvPr/>
        </p:nvSpPr>
        <p:spPr>
          <a:xfrm>
            <a:off x="1028700" y="8134350"/>
            <a:ext cx="16568210" cy="16764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75"/>
              </a:lnSpc>
              <a:buNone/>
            </a:pP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Перечень экспертов проекта ежемесячно  пополняется,
с полным перечнем тем и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спикер</a:t>
            </a:r>
            <a:r>
              <a:rPr lang="ru-RU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ов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можно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познакомит</a:t>
            </a:r>
            <a:r>
              <a:rPr lang="ru-RU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ь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ся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на сайте 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34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923925" cy="10287000"/>
          </a:xfrm>
          <a:prstGeom prst="rect">
            <a:avLst/>
          </a:prstGeom>
        </p:spPr>
      </p:pic>
      <p:pic>
        <p:nvPicPr>
          <p:cNvPr id="3" name="Rectangle 34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95375" y="0"/>
            <a:ext cx="17192625" cy="895350"/>
          </a:xfrm>
          <a:prstGeom prst="rect">
            <a:avLst/>
          </a:prstGeom>
        </p:spPr>
      </p:pic>
      <p:pic>
        <p:nvPicPr>
          <p:cNvPr id="4" name="Rectangle 344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7516475" y="1028700"/>
            <a:ext cx="771525" cy="742950"/>
          </a:xfrm>
          <a:prstGeom prst="rect">
            <a:avLst/>
          </a:prstGeom>
        </p:spPr>
      </p:pic>
      <p:pic>
        <p:nvPicPr>
          <p:cNvPr id="5" name="Rectangle 339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095375" y="1028700"/>
            <a:ext cx="6515100" cy="6800850"/>
          </a:xfrm>
          <a:prstGeom prst="rect">
            <a:avLst/>
          </a:prstGeom>
        </p:spPr>
      </p:pic>
      <p:pic>
        <p:nvPicPr>
          <p:cNvPr id="6" name="Rectangle 340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095375" y="8010525"/>
            <a:ext cx="6515100" cy="1219200"/>
          </a:xfrm>
          <a:prstGeom prst="rect">
            <a:avLst/>
          </a:prstGeom>
        </p:spPr>
      </p:pic>
      <p:pic>
        <p:nvPicPr>
          <p:cNvPr id="7" name="Rectangle 341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14039850" y="8658225"/>
            <a:ext cx="4248150" cy="1628775"/>
          </a:xfrm>
          <a:prstGeom prst="rect">
            <a:avLst/>
          </a:prstGeom>
        </p:spPr>
      </p:pic>
      <p:pic>
        <p:nvPicPr>
          <p:cNvPr id="8" name="Rectangle 338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14039850" y="1028700"/>
            <a:ext cx="3362325" cy="742950"/>
          </a:xfrm>
          <a:prstGeom prst="rect">
            <a:avLst/>
          </a:prstGeom>
        </p:spPr>
      </p:pic>
      <p:pic>
        <p:nvPicPr>
          <p:cNvPr id="9" name="image 30" descr="preencoded.png"/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14039850" y="1905000"/>
            <a:ext cx="4248150" cy="3230184"/>
          </a:xfrm>
          <a:prstGeom prst="rect">
            <a:avLst/>
          </a:prstGeom>
        </p:spPr>
      </p:pic>
      <p:pic>
        <p:nvPicPr>
          <p:cNvPr id="10" name="image 31" descr="preencoded.png"/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7781925" y="1028700"/>
            <a:ext cx="6097637" cy="3230184"/>
          </a:xfrm>
          <a:prstGeom prst="rect">
            <a:avLst/>
          </a:prstGeom>
        </p:spPr>
      </p:pic>
      <p:pic>
        <p:nvPicPr>
          <p:cNvPr id="11" name="image 32" descr="preencoded.png"/>
          <p:cNvPicPr>
            <a:picLocks noChangeAspect="1"/>
          </p:cNvPicPr>
          <p:nvPr/>
        </p:nvPicPr>
        <p:blipFill>
          <a:blip r:embed="rId19"/>
          <a:srcRect/>
          <a:stretch/>
        </p:blipFill>
        <p:spPr>
          <a:xfrm>
            <a:off x="7781925" y="7829550"/>
            <a:ext cx="6096000" cy="2457450"/>
          </a:xfrm>
          <a:prstGeom prst="rect">
            <a:avLst/>
          </a:prstGeom>
        </p:spPr>
      </p:pic>
      <p:pic>
        <p:nvPicPr>
          <p:cNvPr id="12" name="image 33" descr="preencoded.png"/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>
            <a:off x="7781925" y="4429125"/>
            <a:ext cx="6096000" cy="3238500"/>
          </a:xfrm>
          <a:prstGeom prst="rect">
            <a:avLst/>
          </a:prstGeom>
        </p:spPr>
      </p:pic>
      <p:pic>
        <p:nvPicPr>
          <p:cNvPr id="13" name="image 34" descr="preencoded.png"/>
          <p:cNvPicPr>
            <a:picLocks noChangeAspect="1"/>
          </p:cNvPicPr>
          <p:nvPr/>
        </p:nvPicPr>
        <p:blipFill>
          <a:blip r:embed="rId21"/>
          <a:srcRect/>
          <a:stretch/>
        </p:blipFill>
        <p:spPr>
          <a:xfrm>
            <a:off x="14039850" y="5267325"/>
            <a:ext cx="4248150" cy="3238500"/>
          </a:xfrm>
          <a:prstGeom prst="rect">
            <a:avLst/>
          </a:prstGeom>
        </p:spPr>
      </p:pic>
      <p:pic>
        <p:nvPicPr>
          <p:cNvPr id="14" name="Rectangle 341" descr="preencoded.png"/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1095375" y="9410700"/>
            <a:ext cx="6515100" cy="876300"/>
          </a:xfrm>
          <a:prstGeom prst="rect">
            <a:avLst/>
          </a:prstGeom>
        </p:spPr>
      </p:pic>
      <p:sp>
        <p:nvSpPr>
          <p:cNvPr id="16" name="20"/>
          <p:cNvSpPr/>
          <p:nvPr/>
        </p:nvSpPr>
        <p:spPr>
          <a:xfrm>
            <a:off x="1352550" y="1304925"/>
            <a:ext cx="5847790" cy="9239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675"/>
              </a:lnSpc>
              <a:buNone/>
            </a:pP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БОЛЕЕ 20 ПОЕЗДОК
ПО РЕГИОНАМ РОССИИ
</a:t>
            </a:r>
            <a:r>
              <a:rPr lang="en-US" sz="3000" dirty="0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
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     </a:t>
            </a:r>
            <a:endParaRPr lang="en-US" sz="3000" dirty="0"/>
          </a:p>
        </p:txBody>
      </p:sp>
      <p:sp>
        <p:nvSpPr>
          <p:cNvPr id="17" name="2024"/>
          <p:cNvSpPr/>
          <p:nvPr/>
        </p:nvSpPr>
        <p:spPr>
          <a:xfrm>
            <a:off x="14506576" y="1200150"/>
            <a:ext cx="5745156" cy="9048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75"/>
              </a:lnSpc>
              <a:buNone/>
            </a:pPr>
            <a:r>
              <a:rPr lang="en-US" sz="3000" b="1" dirty="0">
                <a:solidFill>
                  <a:srgbClr val="33333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В 2024 ГОДУ</a:t>
            </a:r>
            <a:endParaRPr lang="en-US" sz="3000" dirty="0"/>
          </a:p>
        </p:txBody>
      </p:sp>
      <p:sp>
        <p:nvSpPr>
          <p:cNvPr id="18" name="name_30 -"/>
          <p:cNvSpPr/>
          <p:nvPr/>
        </p:nvSpPr>
        <p:spPr>
          <a:xfrm>
            <a:off x="1381125" y="8153400"/>
            <a:ext cx="5935666" cy="9239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675"/>
              </a:lnSpc>
              <a:buNone/>
            </a:pP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БОЛЕЕ 30 ОНЛАЙН-ВСТРЕЧ И ЛЕКЦИЙ</a:t>
            </a:r>
            <a:endParaRPr lang="en-US" sz="3000" dirty="0"/>
          </a:p>
        </p:txBody>
      </p:sp>
      <p:sp>
        <p:nvSpPr>
          <p:cNvPr id="19" name="Text 3"/>
          <p:cNvSpPr/>
          <p:nvPr/>
        </p:nvSpPr>
        <p:spPr>
          <a:xfrm>
            <a:off x="1333498" y="2333625"/>
            <a:ext cx="9871722" cy="5715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75"/>
              </a:lnSpc>
              <a:buNone/>
            </a:pPr>
            <a:r>
              <a:rPr lang="en-US" sz="3000" dirty="0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Смоленская область
Новосибирская область
Красноярский край
Алтайский край
Ярославская область
Белгородская область
Тульская область
Саратовская область
Республика Удмуртия
Омская область 
Вологодская область</a:t>
            </a:r>
            <a:endParaRPr lang="en-US" sz="3000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B14585B-55B3-EF1C-02E9-15D33B70135B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738519" y="8712740"/>
            <a:ext cx="3015258" cy="139591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365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095750" y="0"/>
            <a:ext cx="10544175" cy="1114425"/>
          </a:xfrm>
          <a:prstGeom prst="rect">
            <a:avLst/>
          </a:prstGeom>
        </p:spPr>
      </p:pic>
      <p:pic>
        <p:nvPicPr>
          <p:cNvPr id="3" name="Rectangle 366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0" y="9429750"/>
            <a:ext cx="18288000" cy="857250"/>
          </a:xfrm>
          <a:prstGeom prst="rect">
            <a:avLst/>
          </a:prstGeom>
        </p:spPr>
      </p:pic>
      <p:pic>
        <p:nvPicPr>
          <p:cNvPr id="4" name="Rectangle 351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0" y="2124075"/>
            <a:ext cx="6267450" cy="7162800"/>
          </a:xfrm>
          <a:prstGeom prst="rect">
            <a:avLst/>
          </a:prstGeom>
        </p:spPr>
      </p:pic>
      <p:pic>
        <p:nvPicPr>
          <p:cNvPr id="5" name="Rectangle 362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6381750" y="2124075"/>
            <a:ext cx="5686425" cy="7162800"/>
          </a:xfrm>
          <a:prstGeom prst="rect">
            <a:avLst/>
          </a:prstGeom>
        </p:spPr>
      </p:pic>
      <p:pic>
        <p:nvPicPr>
          <p:cNvPr id="6" name="Rectangle 363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2163425" y="2124075"/>
            <a:ext cx="6124575" cy="7162800"/>
          </a:xfrm>
          <a:prstGeom prst="rect">
            <a:avLst/>
          </a:prstGeom>
        </p:spPr>
      </p:pic>
      <p:pic>
        <p:nvPicPr>
          <p:cNvPr id="7" name="Rectangle 336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866775" y="2790825"/>
            <a:ext cx="5267325" cy="4524375"/>
          </a:xfrm>
          <a:prstGeom prst="rect">
            <a:avLst/>
          </a:prstGeom>
        </p:spPr>
      </p:pic>
      <p:pic>
        <p:nvPicPr>
          <p:cNvPr id="8" name="Rectangle 360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6591300" y="2790825"/>
            <a:ext cx="5267325" cy="4524375"/>
          </a:xfrm>
          <a:prstGeom prst="rect">
            <a:avLst/>
          </a:prstGeom>
        </p:spPr>
      </p:pic>
      <p:pic>
        <p:nvPicPr>
          <p:cNvPr id="9" name="Rectangle 361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12363450" y="2790825"/>
            <a:ext cx="5267325" cy="4524375"/>
          </a:xfrm>
          <a:prstGeom prst="rect">
            <a:avLst/>
          </a:prstGeom>
        </p:spPr>
      </p:pic>
      <p:pic>
        <p:nvPicPr>
          <p:cNvPr id="10" name="Rectangle 338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1943100" y="1238250"/>
            <a:ext cx="14944725" cy="742950"/>
          </a:xfrm>
          <a:prstGeom prst="rect">
            <a:avLst/>
          </a:prstGeom>
        </p:spPr>
      </p:pic>
      <p:pic>
        <p:nvPicPr>
          <p:cNvPr id="11" name="Rectangle 357" descr="preencoded.png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1114425" y="2990850"/>
            <a:ext cx="4781550" cy="4105275"/>
          </a:xfrm>
          <a:prstGeom prst="rect">
            <a:avLst/>
          </a:prstGeom>
        </p:spPr>
      </p:pic>
      <p:pic>
        <p:nvPicPr>
          <p:cNvPr id="12" name="Rectangle 358" descr="preencoded.png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6781800" y="2990850"/>
            <a:ext cx="4848225" cy="4105275"/>
          </a:xfrm>
          <a:prstGeom prst="rect">
            <a:avLst/>
          </a:prstGeom>
        </p:spPr>
      </p:pic>
      <p:pic>
        <p:nvPicPr>
          <p:cNvPr id="13" name="Rectangle 359" descr="preencoded.png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12611100" y="2962275"/>
            <a:ext cx="4781550" cy="4105275"/>
          </a:xfrm>
          <a:prstGeom prst="rect">
            <a:avLst/>
          </a:prstGeom>
        </p:spPr>
      </p:pic>
      <p:pic>
        <p:nvPicPr>
          <p:cNvPr id="14" name="buryatiya 1" descr="preencoded.png"/>
          <p:cNvPicPr>
            <a:picLocks noChangeAspect="1"/>
          </p:cNvPicPr>
          <p:nvPr/>
        </p:nvPicPr>
        <p:blipFill>
          <a:blip r:embed="rId21"/>
          <a:srcRect/>
          <a:stretch/>
        </p:blipFill>
        <p:spPr>
          <a:xfrm>
            <a:off x="8039100" y="5705475"/>
            <a:ext cx="2219325" cy="3028950"/>
          </a:xfrm>
          <a:prstGeom prst="rect">
            <a:avLst/>
          </a:prstGeom>
        </p:spPr>
      </p:pic>
      <p:pic>
        <p:nvPicPr>
          <p:cNvPr id="15" name="pngwing.com (11) 1" descr="preencoded.png"/>
          <p:cNvPicPr>
            <a:picLocks noChangeAspect="1"/>
          </p:cNvPicPr>
          <p:nvPr/>
        </p:nvPicPr>
        <p:blipFill>
          <a:blip r:embed="rId22"/>
          <a:srcRect/>
          <a:stretch/>
        </p:blipFill>
        <p:spPr>
          <a:xfrm>
            <a:off x="13601700" y="5829300"/>
            <a:ext cx="2533650" cy="2533650"/>
          </a:xfrm>
          <a:prstGeom prst="rect">
            <a:avLst/>
          </a:prstGeom>
        </p:spPr>
      </p:pic>
      <p:pic>
        <p:nvPicPr>
          <p:cNvPr id="16" name="pngwing.com (12) 1" descr="preencoded.png"/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2000250" y="5829300"/>
            <a:ext cx="2562225" cy="2533650"/>
          </a:xfrm>
          <a:prstGeom prst="rect">
            <a:avLst/>
          </a:prstGeom>
        </p:spPr>
      </p:pic>
      <p:pic>
        <p:nvPicPr>
          <p:cNvPr id="17" name="Rectangle 342" descr="preencoded.png"/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0" y="0"/>
            <a:ext cx="3895725" cy="1095375"/>
          </a:xfrm>
          <a:prstGeom prst="rect">
            <a:avLst/>
          </a:prstGeom>
        </p:spPr>
      </p:pic>
      <p:pic>
        <p:nvPicPr>
          <p:cNvPr id="18" name="Rectangle 364" descr="preencoded.png"/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/>
        </p:blipFill>
        <p:spPr>
          <a:xfrm>
            <a:off x="0" y="1238250"/>
            <a:ext cx="1809750" cy="742950"/>
          </a:xfrm>
          <a:prstGeom prst="rect">
            <a:avLst/>
          </a:prstGeom>
        </p:spPr>
      </p:pic>
      <p:pic>
        <p:nvPicPr>
          <p:cNvPr id="19" name="Rectangle 367" descr="preencoded.png"/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/>
        </p:blipFill>
        <p:spPr>
          <a:xfrm>
            <a:off x="17049750" y="1238250"/>
            <a:ext cx="1238250" cy="742950"/>
          </a:xfrm>
          <a:prstGeom prst="rect">
            <a:avLst/>
          </a:prstGeom>
        </p:spPr>
      </p:pic>
      <p:pic>
        <p:nvPicPr>
          <p:cNvPr id="20" name="Rectangle 342" descr="preencoded.png"/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/>
        </p:blipFill>
        <p:spPr>
          <a:xfrm>
            <a:off x="14754225" y="0"/>
            <a:ext cx="3533775" cy="1114425"/>
          </a:xfrm>
          <a:prstGeom prst="rect">
            <a:avLst/>
          </a:prstGeom>
        </p:spPr>
      </p:pic>
      <p:sp>
        <p:nvSpPr>
          <p:cNvPr id="21" name="-   -   2025"/>
          <p:cNvSpPr/>
          <p:nvPr/>
        </p:nvSpPr>
        <p:spPr>
          <a:xfrm>
            <a:off x="2238374" y="1419225"/>
            <a:ext cx="14782801" cy="447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75"/>
              </a:lnSpc>
              <a:buNone/>
            </a:pPr>
            <a:r>
              <a:rPr lang="en-US" sz="3000" b="1" dirty="0">
                <a:solidFill>
                  <a:srgbClr val="33333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РЕГИОНЫ</a:t>
            </a:r>
            <a:r>
              <a:rPr lang="ru-RU" sz="3000" b="1" dirty="0">
                <a:solidFill>
                  <a:srgbClr val="33333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-</a:t>
            </a:r>
            <a:r>
              <a:rPr lang="en-US" sz="3000" b="1" dirty="0">
                <a:solidFill>
                  <a:srgbClr val="33333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УЧАСТНИКИ  ПРОЕКТА —</a:t>
            </a:r>
            <a:r>
              <a:rPr lang="ru-RU" sz="3000" b="1" dirty="0">
                <a:solidFill>
                  <a:srgbClr val="33333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</a:t>
            </a:r>
            <a:r>
              <a:rPr lang="en-US" sz="3000" b="1" dirty="0">
                <a:solidFill>
                  <a:srgbClr val="33333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ПЕРВОЕ ПОЛУГОДИЕ 2025 ГОДА</a:t>
            </a:r>
            <a:endParaRPr lang="en-US" sz="3000" dirty="0"/>
          </a:p>
        </p:txBody>
      </p:sp>
      <p:sp>
        <p:nvSpPr>
          <p:cNvPr id="22" name="Text 1"/>
          <p:cNvSpPr/>
          <p:nvPr/>
        </p:nvSpPr>
        <p:spPr>
          <a:xfrm>
            <a:off x="1238250" y="3295650"/>
            <a:ext cx="4523800" cy="13716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675"/>
              </a:lnSpc>
              <a:buNone/>
            </a:pP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РЕСПУБЛИКА 
ТЫВА
КЫЗЫЛ</a:t>
            </a:r>
            <a:endParaRPr lang="en-US" sz="3000" dirty="0"/>
          </a:p>
        </p:txBody>
      </p:sp>
      <p:sp>
        <p:nvSpPr>
          <p:cNvPr id="23" name="name_0402-06022025"/>
          <p:cNvSpPr/>
          <p:nvPr/>
        </p:nvSpPr>
        <p:spPr>
          <a:xfrm>
            <a:off x="1514475" y="5048250"/>
            <a:ext cx="3696998" cy="400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3675"/>
              </a:lnSpc>
              <a:buNone/>
            </a:pP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 04.02-06.02.2025</a:t>
            </a:r>
            <a:endParaRPr lang="en-US" sz="3000" dirty="0"/>
          </a:p>
        </p:txBody>
      </p:sp>
      <p:sp>
        <p:nvSpPr>
          <p:cNvPr id="24" name="name_1704-19042025"/>
          <p:cNvSpPr/>
          <p:nvPr/>
        </p:nvSpPr>
        <p:spPr>
          <a:xfrm>
            <a:off x="7191375" y="5048250"/>
            <a:ext cx="3696998" cy="400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3675"/>
              </a:lnSpc>
              <a:buNone/>
            </a:pP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 17.04-19.04.2025</a:t>
            </a:r>
            <a:endParaRPr lang="en-US" sz="3000" dirty="0"/>
          </a:p>
        </p:txBody>
      </p:sp>
      <p:sp>
        <p:nvSpPr>
          <p:cNvPr id="25" name="name_1405-16052025"/>
          <p:cNvSpPr/>
          <p:nvPr/>
        </p:nvSpPr>
        <p:spPr>
          <a:xfrm>
            <a:off x="12906375" y="5019675"/>
            <a:ext cx="3696998" cy="4000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3675"/>
              </a:lnSpc>
              <a:buNone/>
            </a:pP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 14.05-16.05.2025</a:t>
            </a:r>
            <a:endParaRPr lang="en-US" sz="3000" dirty="0"/>
          </a:p>
        </p:txBody>
      </p:sp>
      <p:sp>
        <p:nvSpPr>
          <p:cNvPr id="26" name="-"/>
          <p:cNvSpPr/>
          <p:nvPr/>
        </p:nvSpPr>
        <p:spPr>
          <a:xfrm>
            <a:off x="6838950" y="3295650"/>
            <a:ext cx="4523800" cy="9048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675"/>
              </a:lnSpc>
              <a:buNone/>
            </a:pP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РЕСПУБЛИКА
БУРЯТИЯ 
УЛАН - УДЭ</a:t>
            </a:r>
            <a:endParaRPr lang="en-US" sz="3000" dirty="0"/>
          </a:p>
        </p:txBody>
      </p:sp>
      <p:sp>
        <p:nvSpPr>
          <p:cNvPr id="27" name="Text 6"/>
          <p:cNvSpPr/>
          <p:nvPr/>
        </p:nvSpPr>
        <p:spPr>
          <a:xfrm>
            <a:off x="12849225" y="3295650"/>
            <a:ext cx="4523800" cy="16002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675"/>
              </a:lnSpc>
              <a:buNone/>
            </a:pP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РЕСПУБЛИКА
ХАКАСИЯ
АБАКАН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344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629525" y="0"/>
            <a:ext cx="10658475" cy="1495425"/>
          </a:xfrm>
          <a:prstGeom prst="rect">
            <a:avLst/>
          </a:prstGeom>
        </p:spPr>
      </p:pic>
      <p:pic>
        <p:nvPicPr>
          <p:cNvPr id="3" name="Rectangle 33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0" y="1581150"/>
            <a:ext cx="9144000" cy="1971675"/>
          </a:xfrm>
          <a:prstGeom prst="rect">
            <a:avLst/>
          </a:prstGeom>
        </p:spPr>
      </p:pic>
      <p:pic>
        <p:nvPicPr>
          <p:cNvPr id="4" name="Rectangle 339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239250" y="1581150"/>
            <a:ext cx="9048750" cy="1981200"/>
          </a:xfrm>
          <a:prstGeom prst="rect">
            <a:avLst/>
          </a:prstGeom>
        </p:spPr>
      </p:pic>
      <p:pic>
        <p:nvPicPr>
          <p:cNvPr id="5" name="Rectangle 341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0" y="3638550"/>
            <a:ext cx="9144000" cy="3609975"/>
          </a:xfrm>
          <a:prstGeom prst="rect">
            <a:avLst/>
          </a:prstGeom>
        </p:spPr>
      </p:pic>
      <p:pic>
        <p:nvPicPr>
          <p:cNvPr id="6" name="Rectangle 338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933450" y="752475"/>
            <a:ext cx="6600825" cy="742950"/>
          </a:xfrm>
          <a:prstGeom prst="rect">
            <a:avLst/>
          </a:prstGeom>
        </p:spPr>
      </p:pic>
      <p:pic>
        <p:nvPicPr>
          <p:cNvPr id="7" name="Vector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314325" y="4714875"/>
            <a:ext cx="1257095" cy="1266155"/>
          </a:xfrm>
          <a:prstGeom prst="rect">
            <a:avLst/>
          </a:prstGeom>
        </p:spPr>
      </p:pic>
      <p:pic>
        <p:nvPicPr>
          <p:cNvPr id="8" name="Vector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9601200" y="1952625"/>
            <a:ext cx="1257095" cy="1266155"/>
          </a:xfrm>
          <a:prstGeom prst="rect">
            <a:avLst/>
          </a:prstGeom>
        </p:spPr>
      </p:pic>
      <p:pic>
        <p:nvPicPr>
          <p:cNvPr id="9" name="Vector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314325" y="1952625"/>
            <a:ext cx="1257095" cy="1266155"/>
          </a:xfrm>
          <a:prstGeom prst="rect">
            <a:avLst/>
          </a:prstGeom>
        </p:spPr>
      </p:pic>
      <p:pic>
        <p:nvPicPr>
          <p:cNvPr id="10" name="Rectangle 340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9239250" y="3648075"/>
            <a:ext cx="9048750" cy="3600450"/>
          </a:xfrm>
          <a:prstGeom prst="rect">
            <a:avLst/>
          </a:prstGeom>
        </p:spPr>
      </p:pic>
      <p:pic>
        <p:nvPicPr>
          <p:cNvPr id="11" name="Vector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9601200" y="4657725"/>
            <a:ext cx="1257095" cy="1266155"/>
          </a:xfrm>
          <a:prstGeom prst="rect">
            <a:avLst/>
          </a:prstGeom>
        </p:spPr>
      </p:pic>
      <p:pic>
        <p:nvPicPr>
          <p:cNvPr id="12" name="Rectangle 342" descr="preencoded.png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0" y="7324725"/>
            <a:ext cx="13706475" cy="2200275"/>
          </a:xfrm>
          <a:prstGeom prst="rect">
            <a:avLst/>
          </a:prstGeom>
        </p:spPr>
      </p:pic>
      <p:pic>
        <p:nvPicPr>
          <p:cNvPr id="13" name="Rectangle 348" descr="preencoded.png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13792200" y="7324725"/>
            <a:ext cx="4495800" cy="2200275"/>
          </a:xfrm>
          <a:prstGeom prst="rect">
            <a:avLst/>
          </a:prstGeom>
        </p:spPr>
      </p:pic>
      <p:pic>
        <p:nvPicPr>
          <p:cNvPr id="14" name="Vector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314325" y="7705725"/>
            <a:ext cx="1257095" cy="1266155"/>
          </a:xfrm>
          <a:prstGeom prst="rect">
            <a:avLst/>
          </a:prstGeom>
        </p:spPr>
      </p:pic>
      <p:pic>
        <p:nvPicPr>
          <p:cNvPr id="15" name="Rectangle 346" descr="preencoded.png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0" y="0"/>
            <a:ext cx="7534275" cy="638175"/>
          </a:xfrm>
          <a:prstGeom prst="rect">
            <a:avLst/>
          </a:prstGeom>
        </p:spPr>
      </p:pic>
      <p:pic>
        <p:nvPicPr>
          <p:cNvPr id="16" name="Rectangle 347" descr="preencoded.png"/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0" y="752475"/>
            <a:ext cx="838200" cy="742950"/>
          </a:xfrm>
          <a:prstGeom prst="rect">
            <a:avLst/>
          </a:prstGeom>
        </p:spPr>
      </p:pic>
      <p:pic>
        <p:nvPicPr>
          <p:cNvPr id="17" name="Rectangle 343" descr="preencoded.png"/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/>
        </p:blipFill>
        <p:spPr>
          <a:xfrm>
            <a:off x="0" y="9648825"/>
            <a:ext cx="18288000" cy="638175"/>
          </a:xfrm>
          <a:prstGeom prst="rect">
            <a:avLst/>
          </a:prstGeom>
        </p:spPr>
      </p:pic>
      <p:sp>
        <p:nvSpPr>
          <p:cNvPr id="19" name="Text 0"/>
          <p:cNvSpPr/>
          <p:nvPr/>
        </p:nvSpPr>
        <p:spPr>
          <a:xfrm>
            <a:off x="1828800" y="1914525"/>
            <a:ext cx="7897738" cy="2381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75"/>
              </a:lnSpc>
              <a:buNone/>
            </a:pP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Улучшение качества проводимых мероприятий в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отдал</a:t>
            </a:r>
            <a:r>
              <a:rPr lang="ru-RU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ё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нных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территориях</a:t>
            </a:r>
            <a:r>
              <a:rPr lang="ru-RU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.</a:t>
            </a:r>
            <a:endParaRPr lang="en-US" sz="3000" dirty="0"/>
          </a:p>
        </p:txBody>
      </p:sp>
      <p:sp>
        <p:nvSpPr>
          <p:cNvPr id="20" name="Text 1"/>
          <p:cNvSpPr/>
          <p:nvPr/>
        </p:nvSpPr>
        <p:spPr>
          <a:xfrm>
            <a:off x="11096624" y="1885950"/>
            <a:ext cx="6803227" cy="21812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75"/>
              </a:lnSpc>
              <a:buNone/>
            </a:pP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Профессиональный обмен
и поддержка. Укрепление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имиджа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профессии</a:t>
            </a:r>
            <a:r>
              <a:rPr lang="ru-RU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.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endParaRPr lang="en-US" sz="3000" dirty="0"/>
          </a:p>
        </p:txBody>
      </p:sp>
      <p:sp>
        <p:nvSpPr>
          <p:cNvPr id="21" name="Text 2"/>
          <p:cNvSpPr/>
          <p:nvPr/>
        </p:nvSpPr>
        <p:spPr>
          <a:xfrm>
            <a:off x="1809754" y="3819525"/>
            <a:ext cx="7334246" cy="3248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75"/>
              </a:lnSpc>
              <a:buNone/>
            </a:pP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Проект может быть масштабирован и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транслирован</a:t>
            </a:r>
            <a:endParaRPr lang="ru-RU" sz="3000" dirty="0">
              <a:solidFill>
                <a:srgbClr val="333333"/>
              </a:solidFill>
              <a:latin typeface="Montserrat SemiBold" pitchFamily="34" charset="0"/>
              <a:ea typeface="Montserrat SemiBold" pitchFamily="34" charset="-122"/>
              <a:cs typeface="Montserrat SemiBold" pitchFamily="34" charset="-120"/>
            </a:endParaRPr>
          </a:p>
          <a:p>
            <a:pPr marL="0" indent="0" algn="l">
              <a:lnSpc>
                <a:spcPts val="3675"/>
              </a:lnSpc>
              <a:buNone/>
            </a:pP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на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другие территории, так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как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они</a:t>
            </a:r>
            <a:r>
              <a:rPr lang="ru-RU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так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же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испытывают</a:t>
            </a:r>
            <a:r>
              <a:rPr lang="ru-RU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потребность</a:t>
            </a:r>
            <a:endParaRPr lang="ru-RU" sz="3000" dirty="0">
              <a:solidFill>
                <a:srgbClr val="333333"/>
              </a:solidFill>
              <a:latin typeface="Montserrat SemiBold" pitchFamily="34" charset="0"/>
              <a:ea typeface="Montserrat SemiBold" pitchFamily="34" charset="-122"/>
              <a:cs typeface="Montserrat SemiBold" pitchFamily="34" charset="-120"/>
            </a:endParaRPr>
          </a:p>
          <a:p>
            <a:pPr marL="0" indent="0" algn="l">
              <a:lnSpc>
                <a:spcPts val="3675"/>
              </a:lnSpc>
              <a:buNone/>
            </a:pP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в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образовательных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практиках</a:t>
            </a:r>
            <a:endParaRPr lang="ru-RU" sz="3000" dirty="0">
              <a:solidFill>
                <a:srgbClr val="333333"/>
              </a:solidFill>
              <a:latin typeface="Montserrat SemiBold" pitchFamily="34" charset="0"/>
              <a:ea typeface="Montserrat SemiBold" pitchFamily="34" charset="-122"/>
              <a:cs typeface="Montserrat SemiBold" pitchFamily="34" charset="-120"/>
            </a:endParaRPr>
          </a:p>
          <a:p>
            <a:pPr marL="0" indent="0" algn="l">
              <a:lnSpc>
                <a:spcPts val="3675"/>
              </a:lnSpc>
              <a:buNone/>
            </a:pP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для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специалистов</a:t>
            </a:r>
            <a:r>
              <a:rPr lang="ru-RU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учреждений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культуры.</a:t>
            </a:r>
            <a:endParaRPr lang="en-US" sz="3000" dirty="0"/>
          </a:p>
        </p:txBody>
      </p:sp>
      <p:sp>
        <p:nvSpPr>
          <p:cNvPr id="22" name="name_1"/>
          <p:cNvSpPr/>
          <p:nvPr/>
        </p:nvSpPr>
        <p:spPr>
          <a:xfrm>
            <a:off x="761997" y="2114550"/>
            <a:ext cx="686527" cy="107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175"/>
              </a:lnSpc>
              <a:buNone/>
            </a:pPr>
            <a:r>
              <a:rPr lang="en-US" sz="6691" dirty="0">
                <a:solidFill>
                  <a:srgbClr val="EBE8E4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1</a:t>
            </a:r>
            <a:endParaRPr lang="en-US" sz="6691" dirty="0"/>
          </a:p>
        </p:txBody>
      </p:sp>
      <p:sp>
        <p:nvSpPr>
          <p:cNvPr id="23" name="name_2"/>
          <p:cNvSpPr/>
          <p:nvPr/>
        </p:nvSpPr>
        <p:spPr>
          <a:xfrm>
            <a:off x="9972672" y="2047875"/>
            <a:ext cx="686527" cy="107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175"/>
              </a:lnSpc>
              <a:buNone/>
            </a:pPr>
            <a:r>
              <a:rPr lang="en-US" sz="6691" dirty="0">
                <a:solidFill>
                  <a:srgbClr val="EBE8E4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2</a:t>
            </a:r>
            <a:endParaRPr lang="en-US" sz="6691" dirty="0"/>
          </a:p>
        </p:txBody>
      </p:sp>
      <p:sp>
        <p:nvSpPr>
          <p:cNvPr id="24" name="name_3"/>
          <p:cNvSpPr/>
          <p:nvPr/>
        </p:nvSpPr>
        <p:spPr>
          <a:xfrm>
            <a:off x="685797" y="4819650"/>
            <a:ext cx="686527" cy="107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175"/>
              </a:lnSpc>
              <a:buNone/>
            </a:pPr>
            <a:r>
              <a:rPr lang="en-US" sz="6691" dirty="0">
                <a:solidFill>
                  <a:srgbClr val="EBE8E4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3</a:t>
            </a:r>
            <a:endParaRPr lang="en-US" sz="6691" dirty="0"/>
          </a:p>
        </p:txBody>
      </p:sp>
      <p:sp>
        <p:nvSpPr>
          <p:cNvPr id="25" name="Text 6"/>
          <p:cNvSpPr/>
          <p:nvPr/>
        </p:nvSpPr>
        <p:spPr>
          <a:xfrm>
            <a:off x="1266826" y="885825"/>
            <a:ext cx="8645979" cy="9048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75"/>
              </a:lnSpc>
              <a:buNone/>
            </a:pPr>
            <a:r>
              <a:rPr lang="en-US" sz="3000" b="1" dirty="0">
                <a:solidFill>
                  <a:srgbClr val="33333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ОЖИДАЕМЫЕ РЕЗУЛЬТАТЫ </a:t>
            </a:r>
            <a:endParaRPr lang="en-US" sz="3000" dirty="0"/>
          </a:p>
        </p:txBody>
      </p:sp>
      <p:sp>
        <p:nvSpPr>
          <p:cNvPr id="26" name="Text 7"/>
          <p:cNvSpPr/>
          <p:nvPr/>
        </p:nvSpPr>
        <p:spPr>
          <a:xfrm>
            <a:off x="9972674" y="4095750"/>
            <a:ext cx="8205406" cy="5048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75"/>
              </a:lnSpc>
              <a:buNone/>
            </a:pP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         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Будет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функционировать                    </a:t>
            </a:r>
            <a:endParaRPr lang="en-US" sz="3000" dirty="0"/>
          </a:p>
        </p:txBody>
      </p:sp>
      <p:sp>
        <p:nvSpPr>
          <p:cNvPr id="27" name="name_4"/>
          <p:cNvSpPr/>
          <p:nvPr/>
        </p:nvSpPr>
        <p:spPr>
          <a:xfrm>
            <a:off x="9896472" y="4752975"/>
            <a:ext cx="686527" cy="107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175"/>
              </a:lnSpc>
              <a:buNone/>
            </a:pPr>
            <a:r>
              <a:rPr lang="en-US" sz="6691" dirty="0">
                <a:solidFill>
                  <a:srgbClr val="EBE8E4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4</a:t>
            </a:r>
            <a:endParaRPr lang="en-US" sz="6691" dirty="0"/>
          </a:p>
        </p:txBody>
      </p:sp>
      <p:sp>
        <p:nvSpPr>
          <p:cNvPr id="28" name="Text 9"/>
          <p:cNvSpPr/>
          <p:nvPr/>
        </p:nvSpPr>
        <p:spPr>
          <a:xfrm>
            <a:off x="11115675" y="4591050"/>
            <a:ext cx="7094152" cy="29623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75"/>
              </a:lnSpc>
              <a:buNone/>
            </a:pP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в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Телеграмм</a:t>
            </a:r>
            <a:r>
              <a:rPr lang="ru-RU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—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база</a:t>
            </a:r>
            <a:r>
              <a:rPr lang="ru-RU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знаний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, в которой размещены методические рекомендации, сценарии,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материалы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,</a:t>
            </a:r>
            <a:r>
              <a:rPr lang="ru-RU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шаблоны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, подсказки.</a:t>
            </a:r>
            <a:endParaRPr lang="en-US" sz="3000" dirty="0"/>
          </a:p>
        </p:txBody>
      </p:sp>
      <p:sp>
        <p:nvSpPr>
          <p:cNvPr id="29" name="name_5"/>
          <p:cNvSpPr/>
          <p:nvPr/>
        </p:nvSpPr>
        <p:spPr>
          <a:xfrm>
            <a:off x="676272" y="7800975"/>
            <a:ext cx="686527" cy="107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175"/>
              </a:lnSpc>
              <a:buNone/>
            </a:pPr>
            <a:r>
              <a:rPr lang="en-US" sz="6691" dirty="0">
                <a:solidFill>
                  <a:srgbClr val="EBE8E4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5</a:t>
            </a:r>
            <a:endParaRPr lang="en-US" sz="6691" dirty="0"/>
          </a:p>
        </p:txBody>
      </p:sp>
      <p:sp>
        <p:nvSpPr>
          <p:cNvPr id="30" name="Text 11"/>
          <p:cNvSpPr/>
          <p:nvPr/>
        </p:nvSpPr>
        <p:spPr>
          <a:xfrm>
            <a:off x="1828800" y="7705725"/>
            <a:ext cx="12142523" cy="2381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75"/>
              </a:lnSpc>
              <a:buNone/>
            </a:pP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Планируется создание образовательной онлайн платформы, где будут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собраны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лекции</a:t>
            </a:r>
            <a:r>
              <a:rPr lang="ru-RU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и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мастер</a:t>
            </a:r>
            <a:r>
              <a:rPr lang="ru-RU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-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классы</a:t>
            </a:r>
            <a:endParaRPr lang="ru-RU" sz="3000" dirty="0">
              <a:solidFill>
                <a:srgbClr val="333333"/>
              </a:solidFill>
              <a:latin typeface="Montserrat SemiBold" pitchFamily="34" charset="0"/>
              <a:ea typeface="Montserrat SemiBold" pitchFamily="34" charset="-122"/>
              <a:cs typeface="Montserrat SemiBold" pitchFamily="34" charset="-120"/>
            </a:endParaRPr>
          </a:p>
          <a:p>
            <a:pPr marL="0" indent="0" algn="l">
              <a:lnSpc>
                <a:spcPts val="3675"/>
              </a:lnSpc>
              <a:buNone/>
            </a:pP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по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интересующим темам для работников сферы КДУ.</a:t>
            </a:r>
            <a:endParaRPr lang="en-US" sz="3000" dirty="0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239DCF1-57C7-4DD7-5C5F-CC638296D063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4166051" y="7536765"/>
            <a:ext cx="3733800" cy="172856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345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591675" y="0"/>
            <a:ext cx="8696325" cy="2095500"/>
          </a:xfrm>
          <a:prstGeom prst="rect">
            <a:avLst/>
          </a:prstGeom>
        </p:spPr>
      </p:pic>
      <p:pic>
        <p:nvPicPr>
          <p:cNvPr id="3" name="Rectangle 347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0" y="8905875"/>
            <a:ext cx="18288000" cy="1381125"/>
          </a:xfrm>
          <a:prstGeom prst="rect">
            <a:avLst/>
          </a:prstGeom>
        </p:spPr>
      </p:pic>
      <p:pic>
        <p:nvPicPr>
          <p:cNvPr id="4" name="Rectangle 346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591675" y="2286000"/>
            <a:ext cx="8439150" cy="6400800"/>
          </a:xfrm>
          <a:prstGeom prst="rect">
            <a:avLst/>
          </a:prstGeom>
        </p:spPr>
      </p:pic>
      <p:pic>
        <p:nvPicPr>
          <p:cNvPr id="5" name="image 25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838200" y="1581150"/>
            <a:ext cx="8534400" cy="6686550"/>
          </a:xfrm>
          <a:prstGeom prst="rect">
            <a:avLst/>
          </a:prstGeom>
        </p:spPr>
      </p:pic>
      <p:pic>
        <p:nvPicPr>
          <p:cNvPr id="6" name="Rectangle 338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38200" y="600075"/>
            <a:ext cx="8534400" cy="742950"/>
          </a:xfrm>
          <a:prstGeom prst="rect">
            <a:avLst/>
          </a:prstGeom>
        </p:spPr>
      </p:pic>
      <p:pic>
        <p:nvPicPr>
          <p:cNvPr id="8" name="Group 57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15173325" y="7581900"/>
            <a:ext cx="2209940" cy="2209949"/>
          </a:xfrm>
          <a:prstGeom prst="rect">
            <a:avLst/>
          </a:prstGeom>
        </p:spPr>
      </p:pic>
      <p:sp>
        <p:nvSpPr>
          <p:cNvPr id="9" name="Text 0"/>
          <p:cNvSpPr/>
          <p:nvPr/>
        </p:nvSpPr>
        <p:spPr>
          <a:xfrm>
            <a:off x="9886298" y="3211224"/>
            <a:ext cx="7981953" cy="21717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75"/>
              </a:lnSpc>
              <a:buNone/>
            </a:pP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Руководители и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специалисты</a:t>
            </a:r>
            <a:r>
              <a:rPr lang="ru-RU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по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КДУ</a:t>
            </a:r>
            <a:endParaRPr lang="ru-RU" sz="3000" dirty="0">
              <a:solidFill>
                <a:srgbClr val="333333"/>
              </a:solidFill>
              <a:latin typeface="Montserrat SemiBold" pitchFamily="34" charset="0"/>
              <a:ea typeface="Montserrat SemiBold" pitchFamily="34" charset="-122"/>
              <a:cs typeface="Montserrat SemiBold" pitchFamily="34" charset="-120"/>
            </a:endParaRPr>
          </a:p>
          <a:p>
            <a:pPr marL="0" indent="0" algn="l">
              <a:lnSpc>
                <a:spcPts val="3675"/>
              </a:lnSpc>
              <a:buNone/>
            </a:pPr>
            <a:r>
              <a:rPr lang="ru-RU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(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культурно</a:t>
            </a:r>
            <a:r>
              <a:rPr lang="ru-RU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-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досуговых</a:t>
            </a:r>
            <a:r>
              <a:rPr lang="ru-RU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учреждений</a:t>
            </a:r>
            <a:r>
              <a:rPr lang="ru-RU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),</a:t>
            </a:r>
          </a:p>
          <a:p>
            <a:pPr marL="0" indent="0" algn="l">
              <a:lnSpc>
                <a:spcPts val="3675"/>
              </a:lnSpc>
              <a:buNone/>
            </a:pPr>
            <a:r>
              <a:rPr lang="ru-RU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р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айонных</a:t>
            </a:r>
            <a:r>
              <a:rPr lang="ru-RU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и сельских клубов</a:t>
            </a:r>
            <a:endParaRPr lang="en-US" sz="3000" dirty="0"/>
          </a:p>
        </p:txBody>
      </p:sp>
      <p:sp>
        <p:nvSpPr>
          <p:cNvPr id="10" name="Text 1"/>
          <p:cNvSpPr/>
          <p:nvPr/>
        </p:nvSpPr>
        <p:spPr>
          <a:xfrm>
            <a:off x="9886298" y="4950879"/>
            <a:ext cx="7835305" cy="7524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75"/>
              </a:lnSpc>
              <a:buNone/>
            </a:pP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Молодые специалисты</a:t>
            </a:r>
            <a:endParaRPr lang="en-US" sz="3000" dirty="0"/>
          </a:p>
        </p:txBody>
      </p:sp>
      <p:sp>
        <p:nvSpPr>
          <p:cNvPr id="11" name="Text 2"/>
          <p:cNvSpPr/>
          <p:nvPr/>
        </p:nvSpPr>
        <p:spPr>
          <a:xfrm>
            <a:off x="9893596" y="5806814"/>
            <a:ext cx="7835305" cy="7524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75"/>
              </a:lnSpc>
              <a:buNone/>
            </a:pP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Художественные руководители</a:t>
            </a:r>
            <a:endParaRPr lang="en-US" sz="3000" dirty="0"/>
          </a:p>
        </p:txBody>
      </p:sp>
      <p:sp>
        <p:nvSpPr>
          <p:cNvPr id="12" name="Text 3"/>
          <p:cNvSpPr/>
          <p:nvPr/>
        </p:nvSpPr>
        <p:spPr>
          <a:xfrm>
            <a:off x="9886297" y="6749797"/>
            <a:ext cx="7835305" cy="7524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75"/>
              </a:lnSpc>
              <a:buNone/>
            </a:pP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Руководители районных
отделов культуры</a:t>
            </a:r>
            <a:endParaRPr lang="en-US" sz="3000" dirty="0"/>
          </a:p>
        </p:txBody>
      </p:sp>
      <p:sp>
        <p:nvSpPr>
          <p:cNvPr id="13" name="Text 4"/>
          <p:cNvSpPr/>
          <p:nvPr/>
        </p:nvSpPr>
        <p:spPr>
          <a:xfrm>
            <a:off x="1666874" y="752475"/>
            <a:ext cx="7507429" cy="5048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75"/>
              </a:lnSpc>
              <a:buNone/>
            </a:pPr>
            <a:r>
              <a:rPr lang="en-US" sz="3000" b="1" dirty="0">
                <a:solidFill>
                  <a:srgbClr val="33333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ЦЕЛЕВАЯ АУДИТОРИЯ ПРОЕКТА</a:t>
            </a:r>
            <a:endParaRPr lang="en-US" sz="300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323C49A-829E-8B04-9409-49C20610AC3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123775" y="302699"/>
            <a:ext cx="3744476" cy="173351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345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18288000" cy="933450"/>
          </a:xfrm>
          <a:prstGeom prst="rect">
            <a:avLst/>
          </a:prstGeom>
        </p:spPr>
      </p:pic>
      <p:pic>
        <p:nvPicPr>
          <p:cNvPr id="3" name="Rectangle 348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0" y="9342500"/>
            <a:ext cx="18288000" cy="944500"/>
          </a:xfrm>
          <a:prstGeom prst="rect">
            <a:avLst/>
          </a:prstGeom>
        </p:spPr>
      </p:pic>
      <p:pic>
        <p:nvPicPr>
          <p:cNvPr id="4" name="Rectangle 347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610475" y="1162050"/>
            <a:ext cx="10677525" cy="7934325"/>
          </a:xfrm>
          <a:prstGeom prst="rect">
            <a:avLst/>
          </a:prstGeom>
        </p:spPr>
      </p:pic>
      <p:pic>
        <p:nvPicPr>
          <p:cNvPr id="5" name="Rectangle 349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0" y="1162050"/>
            <a:ext cx="1876425" cy="7934325"/>
          </a:xfrm>
          <a:prstGeom prst="rect">
            <a:avLst/>
          </a:prstGeom>
        </p:spPr>
      </p:pic>
      <p:pic>
        <p:nvPicPr>
          <p:cNvPr id="8" name="Group 61" descr="preencoded.png">
            <a:hlinkClick r:id="rId11"/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8285662" y="7939037"/>
            <a:ext cx="2162622" cy="2162622"/>
          </a:xfrm>
          <a:prstGeom prst="rect">
            <a:avLst/>
          </a:prstGeom>
        </p:spPr>
      </p:pic>
      <p:pic>
        <p:nvPicPr>
          <p:cNvPr id="10" name="Group" descr="preencoded.png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8239125" y="3581400"/>
            <a:ext cx="1021519" cy="1021519"/>
          </a:xfrm>
          <a:prstGeom prst="rect">
            <a:avLst/>
          </a:prstGeom>
        </p:spPr>
      </p:pic>
      <p:pic>
        <p:nvPicPr>
          <p:cNvPr id="11" name="Vector" descr="preencoded.png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12811125" y="3581400"/>
            <a:ext cx="981075" cy="981075"/>
          </a:xfrm>
          <a:prstGeom prst="rect">
            <a:avLst/>
          </a:prstGeom>
        </p:spPr>
      </p:pic>
      <p:pic>
        <p:nvPicPr>
          <p:cNvPr id="12" name="Page-1" descr="preencoded.png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8220075" y="5172075"/>
            <a:ext cx="1063675" cy="798091"/>
          </a:xfrm>
          <a:prstGeom prst="rect">
            <a:avLst/>
          </a:prstGeom>
        </p:spPr>
      </p:pic>
      <p:pic>
        <p:nvPicPr>
          <p:cNvPr id="13" name="Page-1" descr="preencoded.png"/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12782550" y="5048250"/>
            <a:ext cx="1028700" cy="1028700"/>
          </a:xfrm>
          <a:prstGeom prst="rect">
            <a:avLst/>
          </a:prstGeom>
        </p:spPr>
      </p:pic>
      <p:pic>
        <p:nvPicPr>
          <p:cNvPr id="14" name="Vector" descr="preencoded.png"/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8239125" y="6407981"/>
            <a:ext cx="1076325" cy="1076325"/>
          </a:xfrm>
          <a:prstGeom prst="rect">
            <a:avLst/>
          </a:prstGeom>
        </p:spPr>
      </p:pic>
      <p:sp>
        <p:nvSpPr>
          <p:cNvPr id="16" name="Text 0"/>
          <p:cNvSpPr/>
          <p:nvPr/>
        </p:nvSpPr>
        <p:spPr>
          <a:xfrm>
            <a:off x="7937124" y="1390650"/>
            <a:ext cx="12625190" cy="11525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75"/>
              </a:lnSpc>
              <a:buNone/>
            </a:pPr>
            <a:r>
              <a:rPr lang="en-US" sz="3000" dirty="0">
                <a:solidFill>
                  <a:srgbClr val="333333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АНО «ПРОДЮССЕРСКИЙ</a:t>
            </a:r>
            <a:r>
              <a:rPr lang="ru-RU" sz="3000" dirty="0">
                <a:solidFill>
                  <a:srgbClr val="333333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 </a:t>
            </a:r>
            <a:r>
              <a:rPr lang="en-US" sz="3000" dirty="0">
                <a:solidFill>
                  <a:srgbClr val="333333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ЦЕНТР РАЗВИТИЯ
КУЛЬТУРНЫХ</a:t>
            </a:r>
            <a:r>
              <a:rPr lang="ru-RU" sz="3000" dirty="0">
                <a:solidFill>
                  <a:srgbClr val="333333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 </a:t>
            </a:r>
            <a:r>
              <a:rPr lang="en-US" sz="3000" dirty="0">
                <a:solidFill>
                  <a:srgbClr val="333333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ПРОЕКТОВ «МИГ»
</a:t>
            </a:r>
            <a:endParaRPr lang="en-US" sz="3000" dirty="0"/>
          </a:p>
        </p:txBody>
      </p:sp>
      <p:sp>
        <p:nvSpPr>
          <p:cNvPr id="17" name="Text 1"/>
          <p:cNvSpPr/>
          <p:nvPr/>
        </p:nvSpPr>
        <p:spPr>
          <a:xfrm>
            <a:off x="9496423" y="3933825"/>
            <a:ext cx="8798028" cy="31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89" u="sng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Группа в Вконтакте </a:t>
            </a:r>
            <a:endParaRPr lang="en-US" sz="2089" dirty="0"/>
          </a:p>
        </p:txBody>
      </p:sp>
      <p:sp>
        <p:nvSpPr>
          <p:cNvPr id="18" name="WhatsApp"/>
          <p:cNvSpPr/>
          <p:nvPr/>
        </p:nvSpPr>
        <p:spPr>
          <a:xfrm>
            <a:off x="14003929" y="5386183"/>
            <a:ext cx="3306121" cy="31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89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Закрытое сообщество в WhatsApp</a:t>
            </a:r>
            <a:endParaRPr lang="en-US" sz="2089" dirty="0"/>
          </a:p>
        </p:txBody>
      </p:sp>
      <p:sp>
        <p:nvSpPr>
          <p:cNvPr id="19" name="Text 3"/>
          <p:cNvSpPr/>
          <p:nvPr/>
        </p:nvSpPr>
        <p:spPr>
          <a:xfrm>
            <a:off x="9525178" y="5566966"/>
            <a:ext cx="3306121" cy="31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89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Электронная почта
</a:t>
            </a:r>
            <a:endParaRPr lang="en-US" sz="2089" dirty="0"/>
          </a:p>
        </p:txBody>
      </p:sp>
      <p:sp>
        <p:nvSpPr>
          <p:cNvPr id="20" name="Text 4"/>
          <p:cNvSpPr/>
          <p:nvPr/>
        </p:nvSpPr>
        <p:spPr>
          <a:xfrm>
            <a:off x="9486902" y="6646106"/>
            <a:ext cx="7689442" cy="11715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89" u="sng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Официальный сайт АНО «ПРОДЮССЕРСКИЙ</a:t>
            </a:r>
            <a:r>
              <a:rPr lang="ru-RU" sz="2089" u="sng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2089" u="sng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ЦЕНТР РАЗВИТИЯ</a:t>
            </a:r>
            <a:r>
              <a:rPr lang="ru-RU" sz="2089" u="sng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2089" u="sng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КУЛЬТУРНЫХ</a:t>
            </a:r>
            <a:r>
              <a:rPr lang="ru-RU" sz="2089" u="sng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2089" u="sng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ПРОЕКТОВ «МИГ» </a:t>
            </a:r>
            <a:endParaRPr lang="en-US" sz="2089" dirty="0"/>
          </a:p>
        </p:txBody>
      </p:sp>
      <p:sp>
        <p:nvSpPr>
          <p:cNvPr id="21" name="-"/>
          <p:cNvSpPr/>
          <p:nvPr/>
        </p:nvSpPr>
        <p:spPr>
          <a:xfrm>
            <a:off x="13992223" y="3933825"/>
            <a:ext cx="8798028" cy="31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89" u="sng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  <a:hlinkClick r:id="rId2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Телеграм - канал</a:t>
            </a:r>
            <a:endParaRPr lang="en-US" sz="2089" dirty="0"/>
          </a:p>
        </p:txBody>
      </p:sp>
      <p:sp>
        <p:nvSpPr>
          <p:cNvPr id="24" name="Text 8"/>
          <p:cNvSpPr/>
          <p:nvPr/>
        </p:nvSpPr>
        <p:spPr>
          <a:xfrm>
            <a:off x="7962897" y="2695575"/>
            <a:ext cx="7835305" cy="7524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75"/>
              </a:lnSpc>
              <a:buNone/>
            </a:pP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Дальнейшие каналы коммуникации:</a:t>
            </a:r>
            <a:endParaRPr lang="en-US" sz="3000" dirty="0"/>
          </a:p>
        </p:txBody>
      </p:sp>
      <p:sp>
        <p:nvSpPr>
          <p:cNvPr id="25" name="olmiginayandexru"/>
          <p:cNvSpPr/>
          <p:nvPr/>
        </p:nvSpPr>
        <p:spPr>
          <a:xfrm>
            <a:off x="9518727" y="5566966"/>
            <a:ext cx="2857500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89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olmigina@yandex.ru</a:t>
            </a:r>
            <a:endParaRPr lang="en-US" sz="2089" dirty="0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C2DCC7FB-1C92-B85C-444D-5434057C887B}"/>
              </a:ext>
            </a:extLst>
          </p:cNvPr>
          <p:cNvSpPr/>
          <p:nvPr/>
        </p:nvSpPr>
        <p:spPr>
          <a:xfrm>
            <a:off x="15417100" y="8010383"/>
            <a:ext cx="2095024" cy="2095024"/>
          </a:xfrm>
          <a:prstGeom prst="ellipse">
            <a:avLst/>
          </a:prstGeom>
          <a:solidFill>
            <a:srgbClr val="EBE8E4"/>
          </a:solidFill>
          <a:ln w="34925">
            <a:solidFill>
              <a:srgbClr val="3333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Mask group" descr="preencoded.png"/>
          <p:cNvPicPr>
            <a:picLocks noChangeAspect="1"/>
          </p:cNvPicPr>
          <p:nvPr/>
        </p:nvPicPr>
        <p:blipFill>
          <a:blip r:embed="rId27"/>
          <a:srcRect/>
          <a:stretch/>
        </p:blipFill>
        <p:spPr>
          <a:xfrm>
            <a:off x="15608558" y="8169095"/>
            <a:ext cx="1750993" cy="148472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AC3707D-8734-5CC6-B046-CEC27D550776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1123471" y="8127428"/>
            <a:ext cx="3608599" cy="167060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329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38175" y="723900"/>
            <a:ext cx="13134975" cy="8829675"/>
          </a:xfrm>
          <a:prstGeom prst="rect">
            <a:avLst/>
          </a:prstGeom>
        </p:spPr>
      </p:pic>
      <p:pic>
        <p:nvPicPr>
          <p:cNvPr id="3" name="Rectangle 33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363200" y="0"/>
            <a:ext cx="7924800" cy="10287000"/>
          </a:xfrm>
          <a:prstGeom prst="rect">
            <a:avLst/>
          </a:prstGeom>
        </p:spPr>
      </p:pic>
      <p:pic>
        <p:nvPicPr>
          <p:cNvPr id="5" name="Vector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09575" y="9324975"/>
            <a:ext cx="654937" cy="659662"/>
          </a:xfrm>
          <a:prstGeom prst="rect">
            <a:avLst/>
          </a:prstGeom>
        </p:spPr>
      </p:pic>
      <p:pic>
        <p:nvPicPr>
          <p:cNvPr id="6" name="Vector" descr="preencoded.png">
            <a:hlinkClick r:id="rId9"/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2858750" y="4419600"/>
            <a:ext cx="4690969" cy="4728065"/>
          </a:xfrm>
          <a:prstGeom prst="rect">
            <a:avLst/>
          </a:prstGeom>
        </p:spPr>
      </p:pic>
      <p:pic>
        <p:nvPicPr>
          <p:cNvPr id="7" name="Group 56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11791950" y="1219200"/>
            <a:ext cx="3200540" cy="3200549"/>
          </a:xfrm>
          <a:prstGeom prst="rect">
            <a:avLst/>
          </a:prstGeom>
        </p:spPr>
      </p:pic>
      <p:pic>
        <p:nvPicPr>
          <p:cNvPr id="8" name="Group 57" descr="preencoded.png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9334500" y="6524625"/>
            <a:ext cx="3200540" cy="3200549"/>
          </a:xfrm>
          <a:prstGeom prst="rect">
            <a:avLst/>
          </a:prstGeom>
        </p:spPr>
      </p:pic>
      <p:sp>
        <p:nvSpPr>
          <p:cNvPr id="9" name="Text 0"/>
          <p:cNvSpPr/>
          <p:nvPr/>
        </p:nvSpPr>
        <p:spPr>
          <a:xfrm>
            <a:off x="1171578" y="3581400"/>
            <a:ext cx="10467832" cy="3752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900"/>
              </a:lnSpc>
              <a:buNone/>
            </a:pPr>
            <a:r>
              <a:rPr lang="en-US" sz="5625" dirty="0">
                <a:solidFill>
                  <a:srgbClr val="333333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АНО«ПРОДЮССЕРСКИЙ ЦЕНТР РАЗВИТИЯ
КУЛЬТУРНЫХ</a:t>
            </a:r>
            <a:r>
              <a:rPr lang="ru-RU" sz="5625" dirty="0">
                <a:solidFill>
                  <a:srgbClr val="333333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 </a:t>
            </a:r>
            <a:r>
              <a:rPr lang="en-US" sz="5625" dirty="0">
                <a:solidFill>
                  <a:srgbClr val="333333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ПРОЕКТОВ «МИГ»
</a:t>
            </a:r>
            <a:endParaRPr lang="en-US" sz="5625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7D40F4D-98DA-E2AA-5B11-7657CCF20D7A}"/>
              </a:ext>
            </a:extLst>
          </p:cNvPr>
          <p:cNvSpPr/>
          <p:nvPr/>
        </p:nvSpPr>
        <p:spPr>
          <a:xfrm>
            <a:off x="638175" y="723899"/>
            <a:ext cx="4695825" cy="2002367"/>
          </a:xfrm>
          <a:prstGeom prst="rect">
            <a:avLst/>
          </a:prstGeom>
          <a:solidFill>
            <a:srgbClr val="FFB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344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17573625" cy="342900"/>
          </a:xfrm>
          <a:prstGeom prst="rect">
            <a:avLst/>
          </a:prstGeom>
        </p:spPr>
      </p:pic>
      <p:pic>
        <p:nvPicPr>
          <p:cNvPr id="3" name="Rectangle 345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0" y="209550"/>
            <a:ext cx="514350" cy="10077450"/>
          </a:xfrm>
          <a:prstGeom prst="rect">
            <a:avLst/>
          </a:prstGeom>
        </p:spPr>
      </p:pic>
      <p:pic>
        <p:nvPicPr>
          <p:cNvPr id="4" name="Rectangle 346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7697450" y="0"/>
            <a:ext cx="590550" cy="10287000"/>
          </a:xfrm>
          <a:prstGeom prst="rect">
            <a:avLst/>
          </a:prstGeom>
        </p:spPr>
      </p:pic>
      <p:pic>
        <p:nvPicPr>
          <p:cNvPr id="5" name="Rectangle 347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666750" y="9829800"/>
            <a:ext cx="17211675" cy="457200"/>
          </a:xfrm>
          <a:prstGeom prst="rect">
            <a:avLst/>
          </a:prstGeom>
        </p:spPr>
      </p:pic>
      <p:pic>
        <p:nvPicPr>
          <p:cNvPr id="6" name="Rectangle 333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666750" y="466725"/>
            <a:ext cx="11306175" cy="2190750"/>
          </a:xfrm>
          <a:prstGeom prst="rect">
            <a:avLst/>
          </a:prstGeom>
        </p:spPr>
      </p:pic>
      <p:pic>
        <p:nvPicPr>
          <p:cNvPr id="7" name="Rectangle 335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666750" y="2733675"/>
            <a:ext cx="11306175" cy="1171575"/>
          </a:xfrm>
          <a:prstGeom prst="rect">
            <a:avLst/>
          </a:prstGeom>
        </p:spPr>
      </p:pic>
      <p:pic>
        <p:nvPicPr>
          <p:cNvPr id="8" name="Rectangle 336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666750" y="4000500"/>
            <a:ext cx="11306175" cy="2819400"/>
          </a:xfrm>
          <a:prstGeom prst="rect">
            <a:avLst/>
          </a:prstGeom>
        </p:spPr>
      </p:pic>
      <p:pic>
        <p:nvPicPr>
          <p:cNvPr id="9" name="image 15" descr="preencoded.png"/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12106275" y="485775"/>
            <a:ext cx="5457825" cy="6334125"/>
          </a:xfrm>
          <a:prstGeom prst="rect">
            <a:avLst/>
          </a:prstGeom>
        </p:spPr>
      </p:pic>
      <p:pic>
        <p:nvPicPr>
          <p:cNvPr id="10" name="Rectangle 338" descr="preencoded.png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6315075" y="6953250"/>
            <a:ext cx="11249025" cy="2743200"/>
          </a:xfrm>
          <a:prstGeom prst="rect">
            <a:avLst/>
          </a:prstGeom>
        </p:spPr>
      </p:pic>
      <p:pic>
        <p:nvPicPr>
          <p:cNvPr id="11" name="Rectangle 338" descr="preencoded.png"/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666750" y="6953250"/>
            <a:ext cx="5534025" cy="2743200"/>
          </a:xfrm>
          <a:prstGeom prst="rect">
            <a:avLst/>
          </a:prstGeom>
        </p:spPr>
      </p:pic>
      <p:pic>
        <p:nvPicPr>
          <p:cNvPr id="12" name="Rectangle 342" descr="preencoded.png"/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666750" y="7791450"/>
            <a:ext cx="5534025" cy="1905000"/>
          </a:xfrm>
          <a:prstGeom prst="rect">
            <a:avLst/>
          </a:prstGeom>
        </p:spPr>
      </p:pic>
      <p:sp>
        <p:nvSpPr>
          <p:cNvPr id="13" name="PRO"/>
          <p:cNvSpPr/>
          <p:nvPr/>
        </p:nvSpPr>
        <p:spPr>
          <a:xfrm>
            <a:off x="866776" y="581025"/>
            <a:ext cx="11556442" cy="12954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Является </a:t>
            </a:r>
            <a:r>
              <a:rPr lang="en-US" sz="1950" b="1" dirty="0">
                <a:solidFill>
                  <a:srgbClr val="FF234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автором статей, спикером портала PRO.Культура.рф, «Справочник руководителя культуры», журнала «Дом культуры» </a:t>
            </a:r>
            <a:r>
              <a:rPr lang="en-US" sz="1950" dirty="0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по темам: проектная деятельность в учреждениях культуры, лидерство, </a:t>
            </a:r>
            <a:r>
              <a:rPr lang="en-US" sz="1950" dirty="0" err="1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партн</a:t>
            </a:r>
            <a:r>
              <a:rPr lang="ru-RU" sz="1950" dirty="0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ё</a:t>
            </a:r>
            <a:r>
              <a:rPr lang="en-US" sz="1950" dirty="0" err="1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рские</a:t>
            </a:r>
            <a:r>
              <a:rPr lang="en-US" sz="1950" dirty="0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 проекты, новые форматы проведения мероприятий, искусственный интеллект и других.</a:t>
            </a:r>
            <a:endParaRPr lang="en-US" sz="1950" dirty="0"/>
          </a:p>
        </p:txBody>
      </p:sp>
      <p:sp>
        <p:nvSpPr>
          <p:cNvPr id="14" name="12"/>
          <p:cNvSpPr/>
          <p:nvPr/>
        </p:nvSpPr>
        <p:spPr>
          <a:xfrm>
            <a:off x="866775" y="1905000"/>
            <a:ext cx="11215027" cy="5810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На протяжении трех лет вместе с группой экспертов, была </a:t>
            </a:r>
            <a:r>
              <a:rPr lang="en-US" sz="1950" dirty="0" err="1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спикером</a:t>
            </a:r>
            <a:r>
              <a:rPr lang="en-US" sz="1950" dirty="0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 12 образовательных проектов для молодых и сельских работников культуры России.  </a:t>
            </a:r>
            <a:endParaRPr lang="en-US" sz="1950" dirty="0"/>
          </a:p>
        </p:txBody>
      </p:sp>
      <p:sp>
        <p:nvSpPr>
          <p:cNvPr id="15" name="Text 2"/>
          <p:cNvSpPr/>
          <p:nvPr/>
        </p:nvSpPr>
        <p:spPr>
          <a:xfrm>
            <a:off x="866773" y="2857500"/>
            <a:ext cx="11849037" cy="8858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Разработала авторский тренинг по развитию креативности </a:t>
            </a:r>
            <a:r>
              <a:rPr lang="en-US" sz="1950" b="1" dirty="0">
                <a:solidFill>
                  <a:srgbClr val="FF234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«Скорая культурная помощь»</a:t>
            </a:r>
            <a:r>
              <a:rPr lang="en-US" sz="1950" dirty="0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, позволяющий в </a:t>
            </a:r>
            <a:r>
              <a:rPr lang="en-US" sz="1950" dirty="0" err="1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короткий</a:t>
            </a:r>
            <a:r>
              <a:rPr lang="en-US" sz="1950" dirty="0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1950" dirty="0" err="1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срок</a:t>
            </a:r>
            <a:r>
              <a:rPr lang="ru-RU" sz="1950" dirty="0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, </a:t>
            </a:r>
            <a:r>
              <a:rPr lang="en-US" sz="1950" dirty="0" err="1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малым</a:t>
            </a:r>
            <a:r>
              <a:rPr lang="en-US" sz="1950" dirty="0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1950" dirty="0" err="1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составом</a:t>
            </a:r>
            <a:r>
              <a:rPr lang="ru-RU" sz="1950" dirty="0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, </a:t>
            </a:r>
            <a:r>
              <a:rPr lang="en-US" sz="1950" dirty="0" err="1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при</a:t>
            </a:r>
            <a:r>
              <a:rPr lang="en-US" sz="1950" dirty="0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 помощи матрицы </a:t>
            </a:r>
            <a:r>
              <a:rPr lang="en-US" sz="1950" dirty="0" err="1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генерации</a:t>
            </a:r>
            <a:r>
              <a:rPr lang="en-US" sz="1950" dirty="0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1950" dirty="0" err="1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идей</a:t>
            </a:r>
            <a:r>
              <a:rPr lang="ru-RU" sz="1950" dirty="0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, </a:t>
            </a:r>
            <a:r>
              <a:rPr lang="en-US" sz="1950" dirty="0" err="1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придумывать</a:t>
            </a:r>
            <a:r>
              <a:rPr lang="en-US" sz="1950" dirty="0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 новые форматы мероприятий.</a:t>
            </a:r>
            <a:endParaRPr lang="en-US" sz="1950" dirty="0"/>
          </a:p>
        </p:txBody>
      </p:sp>
      <p:sp>
        <p:nvSpPr>
          <p:cNvPr id="16" name="Text 3"/>
          <p:cNvSpPr/>
          <p:nvPr/>
        </p:nvSpPr>
        <p:spPr>
          <a:xfrm>
            <a:off x="866779" y="3800475"/>
            <a:ext cx="10975527" cy="15049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
Ценность как эксперта в том, что она является </a:t>
            </a:r>
            <a:r>
              <a:rPr lang="en-US" sz="1950" b="1" dirty="0">
                <a:solidFill>
                  <a:srgbClr val="FF234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практиком в сфере культуры, приводит примеры из опыта работы своего ДК (являясь действующим директором дома культуры и преподавателем кафедры «Реклама»)</a:t>
            </a:r>
            <a:r>
              <a:rPr lang="en-US" sz="1950" dirty="0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, опираясь на собственные знания и опыт. </a:t>
            </a:r>
            <a:endParaRPr lang="en-US" sz="1950" dirty="0"/>
          </a:p>
        </p:txBody>
      </p:sp>
      <p:sp>
        <p:nvSpPr>
          <p:cNvPr id="17" name="-                      -"/>
          <p:cNvSpPr/>
          <p:nvPr/>
        </p:nvSpPr>
        <p:spPr>
          <a:xfrm>
            <a:off x="866779" y="5429250"/>
            <a:ext cx="10758482" cy="15049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Общаясь в среде экспертов </a:t>
            </a:r>
            <a:r>
              <a:rPr lang="en-US" sz="1950" dirty="0" err="1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по</a:t>
            </a:r>
            <a:r>
              <a:rPr lang="en-US" sz="1950" dirty="0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 культурно</a:t>
            </a:r>
            <a:r>
              <a:rPr lang="ru-RU" sz="1950" dirty="0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-</a:t>
            </a:r>
            <a:r>
              <a:rPr lang="en-US" sz="1950" dirty="0" err="1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досуговой</a:t>
            </a:r>
            <a:r>
              <a:rPr lang="en-US" sz="1950" dirty="0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 деятельности </a:t>
            </a:r>
            <a:r>
              <a:rPr lang="en-US" sz="1950" b="1" dirty="0">
                <a:solidFill>
                  <a:srgbClr val="FF234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смогла собрать вокруг себя пул экспертов по различным направлениям</a:t>
            </a:r>
            <a:r>
              <a:rPr lang="en-US" sz="1950" dirty="0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, темы
и выступления которых были наиболее яркими и интересными для </a:t>
            </a:r>
            <a:r>
              <a:rPr lang="en-US" sz="1950" dirty="0" err="1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работников</a:t>
            </a:r>
            <a:r>
              <a:rPr lang="en-US" sz="1950" dirty="0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ru-RU" sz="1950" dirty="0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данной</a:t>
            </a:r>
            <a:r>
              <a:rPr lang="en-US" sz="1950" dirty="0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 сферы. </a:t>
            </a:r>
            <a:endParaRPr lang="en-US" sz="1950" dirty="0"/>
          </a:p>
        </p:txBody>
      </p:sp>
      <p:sp>
        <p:nvSpPr>
          <p:cNvPr id="18" name="Text 5"/>
          <p:cNvSpPr/>
          <p:nvPr/>
        </p:nvSpPr>
        <p:spPr>
          <a:xfrm>
            <a:off x="6644791" y="7248525"/>
            <a:ext cx="10656268" cy="25432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33333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Понимая </a:t>
            </a:r>
            <a:r>
              <a:rPr lang="en-US" sz="1950" b="1" dirty="0" err="1">
                <a:solidFill>
                  <a:srgbClr val="33333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проблематику</a:t>
            </a:r>
            <a:r>
              <a:rPr lang="ru-RU" sz="1950" b="1" dirty="0">
                <a:solidFill>
                  <a:srgbClr val="33333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-apple-system"/>
              </a:rPr>
              <a:t>— </a:t>
            </a:r>
            <a:r>
              <a:rPr lang="en-US" sz="1950" b="1" dirty="0" err="1">
                <a:solidFill>
                  <a:srgbClr val="33333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низкий</a:t>
            </a:r>
            <a:r>
              <a:rPr lang="en-US" sz="1950" b="1" dirty="0">
                <a:solidFill>
                  <a:srgbClr val="33333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профессиональный уровень работников КДУ, </a:t>
            </a:r>
            <a:r>
              <a:rPr lang="en-US" sz="1950" b="1" dirty="0" err="1">
                <a:solidFill>
                  <a:srgbClr val="33333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их</a:t>
            </a:r>
            <a:r>
              <a:rPr lang="en-US" sz="1950" b="1" dirty="0">
                <a:solidFill>
                  <a:srgbClr val="33333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потребность в методических материалах и </a:t>
            </a:r>
            <a:r>
              <a:rPr lang="en-US" sz="1950" b="1" dirty="0" err="1">
                <a:solidFill>
                  <a:srgbClr val="33333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отсутств</a:t>
            </a:r>
            <a:r>
              <a:rPr lang="ru-RU" sz="1950" b="1" dirty="0" err="1">
                <a:solidFill>
                  <a:srgbClr val="33333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ие</a:t>
            </a:r>
            <a:r>
              <a:rPr lang="en-US" sz="1950" b="1" dirty="0">
                <a:solidFill>
                  <a:srgbClr val="33333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</a:t>
            </a:r>
            <a:r>
              <a:rPr lang="en-US" sz="1950" b="1" dirty="0" err="1">
                <a:solidFill>
                  <a:srgbClr val="33333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возможностей</a:t>
            </a:r>
            <a:r>
              <a:rPr lang="ru-RU" sz="1950" b="1" dirty="0">
                <a:solidFill>
                  <a:srgbClr val="33333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</a:t>
            </a:r>
            <a:r>
              <a:rPr lang="en-US" sz="1950" b="1" dirty="0">
                <a:solidFill>
                  <a:srgbClr val="33333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у региона приглашать из Москвы интересных спикеров, решила зарегистрировать</a:t>
            </a:r>
            <a:r>
              <a:rPr lang="en-US" sz="1950" b="1" dirty="0">
                <a:solidFill>
                  <a:srgbClr val="FF234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НКО (АНО «Продюсерский центр «МИГ»)</a:t>
            </a:r>
            <a:r>
              <a:rPr lang="en-US" sz="1950" dirty="0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, которое будет решать задачи, связанные с продвижением успешных </a:t>
            </a:r>
            <a:r>
              <a:rPr lang="en-US" sz="1950" dirty="0" err="1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региональных</a:t>
            </a:r>
            <a:r>
              <a:rPr lang="en-US" sz="1950" dirty="0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ru-RU" sz="1950" dirty="0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1950" dirty="0" err="1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проектов</a:t>
            </a:r>
            <a:r>
              <a:rPr lang="en-US" sz="1950" dirty="0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, </a:t>
            </a:r>
            <a:r>
              <a:rPr lang="en-US" sz="1950" dirty="0" err="1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проведением</a:t>
            </a:r>
            <a:r>
              <a:rPr lang="en-US" sz="1950" dirty="0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1950" dirty="0" err="1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обучения</a:t>
            </a:r>
            <a:r>
              <a:rPr lang="ru-RU" sz="1950" dirty="0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1950" dirty="0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и приглашением в регионы проверенных экспертов отрасли. </a:t>
            </a:r>
            <a:endParaRPr lang="en-US" sz="1950" dirty="0"/>
          </a:p>
        </p:txBody>
      </p:sp>
      <p:sp>
        <p:nvSpPr>
          <p:cNvPr id="19" name="Text 6"/>
          <p:cNvSpPr/>
          <p:nvPr/>
        </p:nvSpPr>
        <p:spPr>
          <a:xfrm>
            <a:off x="657225" y="7115175"/>
            <a:ext cx="5745156" cy="9048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675"/>
              </a:lnSpc>
              <a:buNone/>
            </a:pPr>
            <a:r>
              <a:rPr lang="en-US" sz="3000" b="1" dirty="0">
                <a:solidFill>
                  <a:srgbClr val="33333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АВТОР ПРОЕКТА</a:t>
            </a:r>
            <a:endParaRPr lang="en-US" sz="3000" dirty="0"/>
          </a:p>
        </p:txBody>
      </p:sp>
      <p:sp>
        <p:nvSpPr>
          <p:cNvPr id="20" name="Text 7"/>
          <p:cNvSpPr/>
          <p:nvPr/>
        </p:nvSpPr>
        <p:spPr>
          <a:xfrm>
            <a:off x="1933575" y="7600950"/>
            <a:ext cx="2999788" cy="8840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675"/>
              </a:lnSpc>
              <a:buNone/>
            </a:pPr>
            <a:r>
              <a:rPr lang="en-US" sz="3000" b="1" dirty="0">
                <a:solidFill>
                  <a:srgbClr val="33333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Мигина Ольга</a:t>
            </a:r>
            <a:endParaRPr lang="en-US" sz="3000" dirty="0"/>
          </a:p>
        </p:txBody>
      </p:sp>
      <p:sp>
        <p:nvSpPr>
          <p:cNvPr id="21" name="Text 8"/>
          <p:cNvSpPr/>
          <p:nvPr/>
        </p:nvSpPr>
        <p:spPr>
          <a:xfrm>
            <a:off x="1119174" y="8140349"/>
            <a:ext cx="4591076" cy="3429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3675"/>
              </a:lnSpc>
              <a:buNone/>
            </a:pPr>
            <a:r>
              <a:rPr lang="en-US" sz="3000" dirty="0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руководитель  ОСП</a:t>
            </a:r>
            <a:endParaRPr lang="en-US" sz="3000" dirty="0"/>
          </a:p>
        </p:txBody>
      </p:sp>
      <p:sp>
        <p:nvSpPr>
          <p:cNvPr id="22" name="Text 9"/>
          <p:cNvSpPr/>
          <p:nvPr/>
        </p:nvSpPr>
        <p:spPr>
          <a:xfrm>
            <a:off x="1050907" y="8618365"/>
            <a:ext cx="4803811" cy="7143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675"/>
              </a:lnSpc>
              <a:buNone/>
            </a:pPr>
            <a:r>
              <a:rPr lang="en-US" sz="3000" dirty="0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«Дом культуры «ТЕМП» (г. Москва)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343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391025" y="9829800"/>
            <a:ext cx="13896975" cy="457200"/>
          </a:xfrm>
          <a:prstGeom prst="rect">
            <a:avLst/>
          </a:prstGeom>
        </p:spPr>
      </p:pic>
      <p:pic>
        <p:nvPicPr>
          <p:cNvPr id="3" name="Rectangle 337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695825" y="2495550"/>
            <a:ext cx="13592175" cy="7124700"/>
          </a:xfrm>
          <a:prstGeom prst="rect">
            <a:avLst/>
          </a:prstGeom>
        </p:spPr>
      </p:pic>
      <p:pic>
        <p:nvPicPr>
          <p:cNvPr id="4" name="Rectangle 333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0" y="2495550"/>
            <a:ext cx="4505325" cy="7791450"/>
          </a:xfrm>
          <a:prstGeom prst="rect">
            <a:avLst/>
          </a:prstGeom>
        </p:spPr>
      </p:pic>
      <p:pic>
        <p:nvPicPr>
          <p:cNvPr id="5" name="image 22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3285143" y="3176364"/>
            <a:ext cx="3856239" cy="2565239"/>
          </a:xfrm>
          <a:prstGeom prst="rect">
            <a:avLst/>
          </a:prstGeom>
        </p:spPr>
      </p:pic>
      <p:pic>
        <p:nvPicPr>
          <p:cNvPr id="6" name="image 21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3288268" y="6533127"/>
            <a:ext cx="3856239" cy="2565239"/>
          </a:xfrm>
          <a:prstGeom prst="rect">
            <a:avLst/>
          </a:prstGeom>
        </p:spPr>
      </p:pic>
      <p:pic>
        <p:nvPicPr>
          <p:cNvPr id="7" name="image 20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9149842" y="6533127"/>
            <a:ext cx="3856239" cy="2573610"/>
          </a:xfrm>
          <a:prstGeom prst="rect">
            <a:avLst/>
          </a:prstGeom>
        </p:spPr>
      </p:pic>
      <p:pic>
        <p:nvPicPr>
          <p:cNvPr id="8" name="image 19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9154976" y="3176364"/>
            <a:ext cx="3847858" cy="2565239"/>
          </a:xfrm>
          <a:prstGeom prst="rect">
            <a:avLst/>
          </a:prstGeom>
        </p:spPr>
      </p:pic>
      <p:pic>
        <p:nvPicPr>
          <p:cNvPr id="9" name="image 18" descr="preencoded.png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5017061" y="3171825"/>
            <a:ext cx="3856239" cy="2565239"/>
          </a:xfrm>
          <a:prstGeom prst="rect">
            <a:avLst/>
          </a:prstGeom>
        </p:spPr>
      </p:pic>
      <p:pic>
        <p:nvPicPr>
          <p:cNvPr id="10" name="image 17" descr="preencoded.png"/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5019675" y="6533127"/>
            <a:ext cx="3847858" cy="2556849"/>
          </a:xfrm>
          <a:prstGeom prst="rect">
            <a:avLst/>
          </a:prstGeom>
        </p:spPr>
      </p:pic>
      <p:pic>
        <p:nvPicPr>
          <p:cNvPr id="11" name="Rectangle 340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800100" y="685800"/>
            <a:ext cx="12477750" cy="1666875"/>
          </a:xfrm>
          <a:prstGeom prst="rect">
            <a:avLst/>
          </a:prstGeom>
        </p:spPr>
      </p:pic>
      <p:pic>
        <p:nvPicPr>
          <p:cNvPr id="12" name="Rectangle 336" descr="preencoded.png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13506450" y="0"/>
            <a:ext cx="4781550" cy="2352675"/>
          </a:xfrm>
          <a:prstGeom prst="rect">
            <a:avLst/>
          </a:prstGeom>
        </p:spPr>
      </p:pic>
      <p:pic>
        <p:nvPicPr>
          <p:cNvPr id="13" name="Rectangle 342" descr="preencoded.png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0" y="0"/>
            <a:ext cx="638175" cy="2352675"/>
          </a:xfrm>
          <a:prstGeom prst="rect">
            <a:avLst/>
          </a:prstGeom>
        </p:spPr>
      </p:pic>
      <p:pic>
        <p:nvPicPr>
          <p:cNvPr id="14" name="Rectangle 341" descr="preencoded.png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0" y="0"/>
            <a:ext cx="16182975" cy="561975"/>
          </a:xfrm>
          <a:prstGeom prst="rect">
            <a:avLst/>
          </a:prstGeom>
        </p:spPr>
      </p:pic>
      <p:pic>
        <p:nvPicPr>
          <p:cNvPr id="15" name="Group 56" descr="preencoded.png"/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16421100" y="8562975"/>
            <a:ext cx="1438275" cy="1438275"/>
          </a:xfrm>
          <a:prstGeom prst="rect">
            <a:avLst/>
          </a:prstGeom>
        </p:spPr>
      </p:pic>
      <p:sp>
        <p:nvSpPr>
          <p:cNvPr id="16" name="Text 0"/>
          <p:cNvSpPr/>
          <p:nvPr/>
        </p:nvSpPr>
        <p:spPr>
          <a:xfrm>
            <a:off x="695326" y="2990850"/>
            <a:ext cx="4383000" cy="9048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75"/>
              </a:lnSpc>
              <a:buNone/>
            </a:pPr>
            <a:r>
              <a:rPr lang="en-US" sz="3000" b="1" dirty="0">
                <a:solidFill>
                  <a:srgbClr val="33333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ПРОФИЛЬНЫЕ ТЕМЫ: </a:t>
            </a:r>
            <a:endParaRPr lang="en-US" sz="3000" dirty="0"/>
          </a:p>
        </p:txBody>
      </p:sp>
      <p:sp>
        <p:nvSpPr>
          <p:cNvPr id="17" name="Text 1"/>
          <p:cNvSpPr/>
          <p:nvPr/>
        </p:nvSpPr>
        <p:spPr>
          <a:xfrm>
            <a:off x="723501" y="4038600"/>
            <a:ext cx="3586901" cy="11143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75"/>
              </a:lnSpc>
              <a:buNone/>
            </a:pPr>
            <a:r>
              <a:rPr lang="en-US" sz="3000" dirty="0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проектная деятельность</a:t>
            </a:r>
            <a:endParaRPr lang="en-US" sz="3000" dirty="0"/>
          </a:p>
        </p:txBody>
      </p:sp>
      <p:sp>
        <p:nvSpPr>
          <p:cNvPr id="18" name="Text 2"/>
          <p:cNvSpPr/>
          <p:nvPr/>
        </p:nvSpPr>
        <p:spPr>
          <a:xfrm>
            <a:off x="744890" y="5433157"/>
            <a:ext cx="3586901" cy="5512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75"/>
              </a:lnSpc>
              <a:buNone/>
            </a:pPr>
            <a:r>
              <a:rPr lang="en-US" sz="3000" dirty="0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новые форматы</a:t>
            </a:r>
            <a:endParaRPr lang="en-US" sz="3000" dirty="0"/>
          </a:p>
        </p:txBody>
      </p:sp>
      <p:sp>
        <p:nvSpPr>
          <p:cNvPr id="19" name="Text 3"/>
          <p:cNvSpPr/>
          <p:nvPr/>
        </p:nvSpPr>
        <p:spPr>
          <a:xfrm>
            <a:off x="723718" y="6264697"/>
            <a:ext cx="3910747" cy="11143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75"/>
              </a:lnSpc>
              <a:buNone/>
            </a:pPr>
            <a:r>
              <a:rPr lang="en-US" sz="3000" dirty="0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исскуственный интелект</a:t>
            </a:r>
            <a:endParaRPr lang="en-US" sz="3000" dirty="0"/>
          </a:p>
        </p:txBody>
      </p:sp>
      <p:sp>
        <p:nvSpPr>
          <p:cNvPr id="20" name="default_name"/>
          <p:cNvSpPr/>
          <p:nvPr/>
        </p:nvSpPr>
        <p:spPr>
          <a:xfrm>
            <a:off x="744535" y="7659253"/>
            <a:ext cx="3910747" cy="645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75"/>
              </a:lnSpc>
              <a:buNone/>
            </a:pPr>
            <a:r>
              <a:rPr lang="en-US" sz="3000" dirty="0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коллаборации</a:t>
            </a:r>
            <a:endParaRPr lang="en-US" sz="3000" dirty="0"/>
          </a:p>
        </p:txBody>
      </p:sp>
      <p:sp>
        <p:nvSpPr>
          <p:cNvPr id="21" name="Text 5"/>
          <p:cNvSpPr/>
          <p:nvPr/>
        </p:nvSpPr>
        <p:spPr>
          <a:xfrm>
            <a:off x="744535" y="8584611"/>
            <a:ext cx="3910747" cy="645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75"/>
              </a:lnSpc>
              <a:buNone/>
            </a:pPr>
            <a:r>
              <a:rPr lang="en-US" sz="3000" dirty="0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креативные 
индустрии</a:t>
            </a:r>
            <a:endParaRPr lang="en-US" sz="3000" dirty="0"/>
          </a:p>
        </p:txBody>
      </p:sp>
      <p:sp>
        <p:nvSpPr>
          <p:cNvPr id="22" name="Text 6"/>
          <p:cNvSpPr/>
          <p:nvPr/>
        </p:nvSpPr>
        <p:spPr>
          <a:xfrm>
            <a:off x="13982700" y="5981700"/>
            <a:ext cx="4080314" cy="8382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Красноярский край</a:t>
            </a:r>
            <a:endParaRPr lang="en-US" sz="1950" dirty="0"/>
          </a:p>
        </p:txBody>
      </p:sp>
      <p:sp>
        <p:nvSpPr>
          <p:cNvPr id="23" name="Text 7"/>
          <p:cNvSpPr/>
          <p:nvPr/>
        </p:nvSpPr>
        <p:spPr>
          <a:xfrm>
            <a:off x="5572125" y="5981700"/>
            <a:ext cx="4080314" cy="8382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Смоленская область</a:t>
            </a:r>
            <a:endParaRPr lang="en-US" sz="1950" dirty="0"/>
          </a:p>
        </p:txBody>
      </p:sp>
      <p:sp>
        <p:nvSpPr>
          <p:cNvPr id="24" name="default_name"/>
          <p:cNvSpPr/>
          <p:nvPr/>
        </p:nvSpPr>
        <p:spPr>
          <a:xfrm>
            <a:off x="6524625" y="2657475"/>
            <a:ext cx="1814290" cy="8382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Удмуртия</a:t>
            </a:r>
            <a:endParaRPr lang="en-US" sz="1950" dirty="0"/>
          </a:p>
        </p:txBody>
      </p:sp>
      <p:sp>
        <p:nvSpPr>
          <p:cNvPr id="25" name="Text 9"/>
          <p:cNvSpPr/>
          <p:nvPr/>
        </p:nvSpPr>
        <p:spPr>
          <a:xfrm>
            <a:off x="10096500" y="2657475"/>
            <a:ext cx="2925800" cy="8382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Алтайский край</a:t>
            </a:r>
            <a:endParaRPr lang="en-US" sz="1950" dirty="0"/>
          </a:p>
        </p:txBody>
      </p:sp>
      <p:sp>
        <p:nvSpPr>
          <p:cNvPr id="26" name="Text 10"/>
          <p:cNvSpPr/>
          <p:nvPr/>
        </p:nvSpPr>
        <p:spPr>
          <a:xfrm>
            <a:off x="13858875" y="2657475"/>
            <a:ext cx="4043276" cy="8382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Вологодская область</a:t>
            </a:r>
            <a:endParaRPr lang="en-US" sz="1950" dirty="0"/>
          </a:p>
        </p:txBody>
      </p:sp>
      <p:sp>
        <p:nvSpPr>
          <p:cNvPr id="27" name="Text 11"/>
          <p:cNvSpPr/>
          <p:nvPr/>
        </p:nvSpPr>
        <p:spPr>
          <a:xfrm>
            <a:off x="9696450" y="5981700"/>
            <a:ext cx="4080314" cy="8382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Ярославская область</a:t>
            </a:r>
            <a:endParaRPr lang="en-US" sz="1950" dirty="0"/>
          </a:p>
        </p:txBody>
      </p:sp>
      <p:sp>
        <p:nvSpPr>
          <p:cNvPr id="28" name="Text 12"/>
          <p:cNvSpPr/>
          <p:nvPr/>
        </p:nvSpPr>
        <p:spPr>
          <a:xfrm>
            <a:off x="1123952" y="1114425"/>
            <a:ext cx="12177280" cy="1104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75"/>
              </a:lnSpc>
              <a:buNone/>
            </a:pPr>
            <a:r>
              <a:rPr lang="en-US" sz="3000" b="1" dirty="0">
                <a:solidFill>
                  <a:srgbClr val="33333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СПИКЕР</a:t>
            </a:r>
            <a:r>
              <a:rPr lang="ru-RU" sz="3000" b="1" dirty="0">
                <a:solidFill>
                  <a:srgbClr val="33333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-</a:t>
            </a:r>
            <a:r>
              <a:rPr lang="en-US" sz="3000" b="1" dirty="0">
                <a:solidFill>
                  <a:srgbClr val="33333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ЭКСПЕРТ ОБРАЗОВАТЕЛЬНЫХ СЕМИНАРОВ
ДЛЯ</a:t>
            </a:r>
            <a:r>
              <a:rPr lang="ru-RU" sz="3000" b="1" dirty="0">
                <a:solidFill>
                  <a:srgbClr val="33333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</a:t>
            </a:r>
            <a:r>
              <a:rPr lang="en-US" sz="3000" b="1" dirty="0">
                <a:solidFill>
                  <a:srgbClr val="33333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СПЕЦИАЛИСТОВ СФЕРЫ КДУ В РЕГИОНАХ РОССИИ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34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1704975"/>
            <a:ext cx="838200" cy="8582025"/>
          </a:xfrm>
          <a:prstGeom prst="rect">
            <a:avLst/>
          </a:prstGeom>
        </p:spPr>
      </p:pic>
      <p:pic>
        <p:nvPicPr>
          <p:cNvPr id="3" name="Rectangle 35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7449800" y="0"/>
            <a:ext cx="838200" cy="10287000"/>
          </a:xfrm>
          <a:prstGeom prst="rect">
            <a:avLst/>
          </a:prstGeom>
        </p:spPr>
      </p:pic>
      <p:pic>
        <p:nvPicPr>
          <p:cNvPr id="4" name="Rectangle 343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0" y="0"/>
            <a:ext cx="12658725" cy="1581150"/>
          </a:xfrm>
          <a:prstGeom prst="rect">
            <a:avLst/>
          </a:prstGeom>
        </p:spPr>
      </p:pic>
      <p:pic>
        <p:nvPicPr>
          <p:cNvPr id="5" name="Rectangle 352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2782550" y="0"/>
            <a:ext cx="4524375" cy="704850"/>
          </a:xfrm>
          <a:prstGeom prst="rect">
            <a:avLst/>
          </a:prstGeom>
        </p:spPr>
      </p:pic>
      <p:pic>
        <p:nvPicPr>
          <p:cNvPr id="6" name="Rectangle 350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971550" y="9601200"/>
            <a:ext cx="16335375" cy="685800"/>
          </a:xfrm>
          <a:prstGeom prst="rect">
            <a:avLst/>
          </a:prstGeom>
        </p:spPr>
      </p:pic>
      <p:pic>
        <p:nvPicPr>
          <p:cNvPr id="7" name="Rectangle 333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952500" y="1695450"/>
            <a:ext cx="8372475" cy="895350"/>
          </a:xfrm>
          <a:prstGeom prst="rect">
            <a:avLst/>
          </a:prstGeom>
        </p:spPr>
      </p:pic>
      <p:pic>
        <p:nvPicPr>
          <p:cNvPr id="8" name="Rectangle 344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952500" y="2657475"/>
            <a:ext cx="8372475" cy="1857375"/>
          </a:xfrm>
          <a:prstGeom prst="rect">
            <a:avLst/>
          </a:prstGeom>
        </p:spPr>
      </p:pic>
      <p:pic>
        <p:nvPicPr>
          <p:cNvPr id="9" name="Rectangle 335" descr="preencoded.png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952500" y="4581525"/>
            <a:ext cx="8372475" cy="1181100"/>
          </a:xfrm>
          <a:prstGeom prst="rect">
            <a:avLst/>
          </a:prstGeom>
        </p:spPr>
      </p:pic>
      <p:pic>
        <p:nvPicPr>
          <p:cNvPr id="10" name="Rectangle 345" descr="preencoded.png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952500" y="5829300"/>
            <a:ext cx="8372475" cy="866775"/>
          </a:xfrm>
          <a:prstGeom prst="rect">
            <a:avLst/>
          </a:prstGeom>
        </p:spPr>
      </p:pic>
      <p:pic>
        <p:nvPicPr>
          <p:cNvPr id="11" name="Rectangle 336" descr="preencoded.png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952500" y="6762750"/>
            <a:ext cx="8372475" cy="1504950"/>
          </a:xfrm>
          <a:prstGeom prst="rect">
            <a:avLst/>
          </a:prstGeom>
        </p:spPr>
      </p:pic>
      <p:pic>
        <p:nvPicPr>
          <p:cNvPr id="12" name="Rectangle 346" descr="preencoded.png"/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952500" y="8334375"/>
            <a:ext cx="8372475" cy="1143000"/>
          </a:xfrm>
          <a:prstGeom prst="rect">
            <a:avLst/>
          </a:prstGeom>
        </p:spPr>
      </p:pic>
      <p:pic>
        <p:nvPicPr>
          <p:cNvPr id="13" name="Rectangle 338" descr="preencoded.png"/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/>
        </p:blipFill>
        <p:spPr>
          <a:xfrm>
            <a:off x="12782550" y="800100"/>
            <a:ext cx="4524375" cy="838200"/>
          </a:xfrm>
          <a:prstGeom prst="rect">
            <a:avLst/>
          </a:prstGeom>
        </p:spPr>
      </p:pic>
      <p:pic>
        <p:nvPicPr>
          <p:cNvPr id="14" name="Rectangle 342" descr="preencoded.png"/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/>
        </p:blipFill>
        <p:spPr>
          <a:xfrm>
            <a:off x="9439275" y="1704975"/>
            <a:ext cx="7886700" cy="2219325"/>
          </a:xfrm>
          <a:prstGeom prst="rect">
            <a:avLst/>
          </a:prstGeom>
        </p:spPr>
      </p:pic>
      <p:pic>
        <p:nvPicPr>
          <p:cNvPr id="15" name="Rectangle 349" descr="preencoded.png"/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9439275" y="4010025"/>
            <a:ext cx="7886700" cy="1704975"/>
          </a:xfrm>
          <a:prstGeom prst="rect">
            <a:avLst/>
          </a:prstGeom>
        </p:spPr>
      </p:pic>
      <p:pic>
        <p:nvPicPr>
          <p:cNvPr id="16" name="Rectangle 348" descr="preencoded.png"/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9439275" y="5800725"/>
            <a:ext cx="7867650" cy="1790700"/>
          </a:xfrm>
          <a:prstGeom prst="rect">
            <a:avLst/>
          </a:prstGeom>
        </p:spPr>
      </p:pic>
      <p:pic>
        <p:nvPicPr>
          <p:cNvPr id="17" name="Rectangle 347" descr="preencoded.png"/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rcRect/>
          <a:stretch/>
        </p:blipFill>
        <p:spPr>
          <a:xfrm>
            <a:off x="9439275" y="7677150"/>
            <a:ext cx="7867650" cy="1800225"/>
          </a:xfrm>
          <a:prstGeom prst="rect">
            <a:avLst/>
          </a:prstGeom>
        </p:spPr>
      </p:pic>
      <p:pic>
        <p:nvPicPr>
          <p:cNvPr id="18" name="Group 62" descr="preencoded.png"/>
          <p:cNvPicPr>
            <a:picLocks noChangeAspect="1"/>
          </p:cNvPicPr>
          <p:nvPr/>
        </p:nvPicPr>
        <p:blipFill>
          <a:blip r:embed="rId35"/>
          <a:srcRect/>
          <a:stretch/>
        </p:blipFill>
        <p:spPr>
          <a:xfrm>
            <a:off x="9686925" y="2143125"/>
            <a:ext cx="1257095" cy="1266174"/>
          </a:xfrm>
          <a:prstGeom prst="rect">
            <a:avLst/>
          </a:prstGeom>
        </p:spPr>
      </p:pic>
      <p:pic>
        <p:nvPicPr>
          <p:cNvPr id="19" name="Group 63" descr="preencoded.png"/>
          <p:cNvPicPr>
            <a:picLocks noChangeAspect="1"/>
          </p:cNvPicPr>
          <p:nvPr/>
        </p:nvPicPr>
        <p:blipFill>
          <a:blip r:embed="rId36"/>
          <a:srcRect/>
          <a:stretch/>
        </p:blipFill>
        <p:spPr>
          <a:xfrm>
            <a:off x="9725025" y="4210050"/>
            <a:ext cx="1257095" cy="1266174"/>
          </a:xfrm>
          <a:prstGeom prst="rect">
            <a:avLst/>
          </a:prstGeom>
        </p:spPr>
      </p:pic>
      <p:pic>
        <p:nvPicPr>
          <p:cNvPr id="20" name="Group 64" descr="preencoded.png"/>
          <p:cNvPicPr>
            <a:picLocks noChangeAspect="1"/>
          </p:cNvPicPr>
          <p:nvPr/>
        </p:nvPicPr>
        <p:blipFill>
          <a:blip r:embed="rId37"/>
          <a:srcRect/>
          <a:stretch/>
        </p:blipFill>
        <p:spPr>
          <a:xfrm>
            <a:off x="9725025" y="6000750"/>
            <a:ext cx="1257095" cy="1266174"/>
          </a:xfrm>
          <a:prstGeom prst="rect">
            <a:avLst/>
          </a:prstGeom>
        </p:spPr>
      </p:pic>
      <p:pic>
        <p:nvPicPr>
          <p:cNvPr id="21" name="Group 65" descr="preencoded.png"/>
          <p:cNvPicPr>
            <a:picLocks noChangeAspect="1"/>
          </p:cNvPicPr>
          <p:nvPr/>
        </p:nvPicPr>
        <p:blipFill>
          <a:blip r:embed="rId38"/>
          <a:srcRect/>
          <a:stretch/>
        </p:blipFill>
        <p:spPr>
          <a:xfrm>
            <a:off x="9696450" y="7915275"/>
            <a:ext cx="1257095" cy="1266174"/>
          </a:xfrm>
          <a:prstGeom prst="rect">
            <a:avLst/>
          </a:prstGeom>
        </p:spPr>
      </p:pic>
      <p:sp>
        <p:nvSpPr>
          <p:cNvPr id="22" name="mkstatru  2023      40 821"/>
          <p:cNvSpPr/>
          <p:nvPr/>
        </p:nvSpPr>
        <p:spPr>
          <a:xfrm>
            <a:off x="1181103" y="1819275"/>
            <a:ext cx="8143872" cy="9000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Согласно статистике mkstat.ru, в 2023 году </a:t>
            </a:r>
            <a:r>
              <a:rPr lang="en-US" sz="1950" dirty="0" err="1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на</a:t>
            </a:r>
            <a:r>
              <a:rPr lang="en-US" sz="1950" dirty="0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1950" dirty="0" err="1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территории</a:t>
            </a:r>
            <a:endParaRPr lang="ru-RU" sz="1950" dirty="0">
              <a:solidFill>
                <a:srgbClr val="333333"/>
              </a:solidFill>
              <a:latin typeface="Montserrat Medium" pitchFamily="34" charset="0"/>
              <a:ea typeface="Montserrat Medium" pitchFamily="34" charset="-122"/>
              <a:cs typeface="Montserrat Medium" pitchFamily="34" charset="-120"/>
            </a:endParaRPr>
          </a:p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РФ работало </a:t>
            </a:r>
            <a:r>
              <a:rPr lang="en-US" sz="1950" b="1" dirty="0">
                <a:solidFill>
                  <a:srgbClr val="33333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40 821</a:t>
            </a:r>
            <a:r>
              <a:rPr lang="en-US" sz="1950" dirty="0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 культурно</a:t>
            </a:r>
            <a:r>
              <a:rPr lang="ru-RU" sz="1950" dirty="0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-</a:t>
            </a:r>
            <a:r>
              <a:rPr lang="en-US" sz="1950" dirty="0" err="1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досуговых</a:t>
            </a:r>
            <a:r>
              <a:rPr lang="en-US" sz="1950" dirty="0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 учреждения.</a:t>
            </a:r>
            <a:endParaRPr lang="en-US" sz="1950" dirty="0"/>
          </a:p>
        </p:txBody>
      </p:sp>
      <p:sp>
        <p:nvSpPr>
          <p:cNvPr id="23" name="179 135"/>
          <p:cNvSpPr/>
          <p:nvPr/>
        </p:nvSpPr>
        <p:spPr>
          <a:xfrm>
            <a:off x="1181101" y="2781300"/>
            <a:ext cx="7804036" cy="8718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В них работает </a:t>
            </a:r>
            <a:r>
              <a:rPr lang="en-US" sz="1950" b="1" dirty="0">
                <a:solidFill>
                  <a:srgbClr val="33333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179 135</a:t>
            </a:r>
            <a:r>
              <a:rPr lang="en-US" sz="1950" dirty="0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 профильных специалиста,
из которых меньше половины имеют профессиональное образование.</a:t>
            </a:r>
            <a:endParaRPr lang="en-US" sz="1950" dirty="0"/>
          </a:p>
        </p:txBody>
      </p:sp>
      <p:sp>
        <p:nvSpPr>
          <p:cNvPr id="24" name="30 304"/>
          <p:cNvSpPr/>
          <p:nvPr/>
        </p:nvSpPr>
        <p:spPr>
          <a:xfrm>
            <a:off x="1181101" y="3771900"/>
            <a:ext cx="7804036" cy="8718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Доля молодых специалистов </a:t>
            </a:r>
            <a:r>
              <a:rPr lang="en-US" sz="1950" b="1" dirty="0">
                <a:solidFill>
                  <a:srgbClr val="33333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30 304</a:t>
            </a:r>
            <a:r>
              <a:rPr lang="en-US" sz="1950" dirty="0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 человека, треть
изкоторых работает в сельских клубах.</a:t>
            </a:r>
            <a:endParaRPr lang="en-US" sz="1950" dirty="0"/>
          </a:p>
        </p:txBody>
      </p:sp>
      <p:sp>
        <p:nvSpPr>
          <p:cNvPr id="25" name="Text 3"/>
          <p:cNvSpPr/>
          <p:nvPr/>
        </p:nvSpPr>
        <p:spPr>
          <a:xfrm>
            <a:off x="1190621" y="4724400"/>
            <a:ext cx="8024497" cy="22218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Профессиональный уровень специалистов клубного дела отстает от уровня современных </a:t>
            </a:r>
            <a:r>
              <a:rPr lang="en-US" sz="1950" dirty="0" err="1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технологий</a:t>
            </a:r>
            <a:r>
              <a:rPr lang="en-US" sz="1950" dirty="0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 культурно</a:t>
            </a:r>
            <a:r>
              <a:rPr lang="ru-RU" sz="1950" dirty="0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-</a:t>
            </a:r>
            <a:r>
              <a:rPr lang="en-US" sz="1950" dirty="0" err="1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досуговой</a:t>
            </a:r>
            <a:r>
              <a:rPr lang="en-US" sz="1950" dirty="0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 деятельности.     </a:t>
            </a:r>
            <a:endParaRPr lang="en-US" sz="1950" dirty="0"/>
          </a:p>
        </p:txBody>
      </p:sp>
      <p:sp>
        <p:nvSpPr>
          <p:cNvPr id="26" name="Text 4"/>
          <p:cNvSpPr/>
          <p:nvPr/>
        </p:nvSpPr>
        <p:spPr>
          <a:xfrm>
            <a:off x="1171571" y="5953125"/>
            <a:ext cx="8034022" cy="22218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FF234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На селе, в районах, </a:t>
            </a:r>
            <a:r>
              <a:rPr lang="en-US" sz="1950" b="1" dirty="0" err="1">
                <a:solidFill>
                  <a:srgbClr val="FF234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особенно</a:t>
            </a:r>
            <a:r>
              <a:rPr lang="en-US" sz="1950" b="1" dirty="0">
                <a:solidFill>
                  <a:srgbClr val="FF234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</a:t>
            </a:r>
            <a:r>
              <a:rPr lang="en-US" sz="1950" b="1" dirty="0" err="1">
                <a:solidFill>
                  <a:srgbClr val="FF234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отдал</a:t>
            </a:r>
            <a:r>
              <a:rPr lang="ru-RU" sz="1950" b="1" dirty="0">
                <a:solidFill>
                  <a:srgbClr val="FF234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ё</a:t>
            </a:r>
            <a:r>
              <a:rPr lang="en-US" sz="1950" b="1" dirty="0" err="1">
                <a:solidFill>
                  <a:srgbClr val="FF234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нных</a:t>
            </a:r>
            <a:r>
              <a:rPr lang="en-US" sz="1950" b="1" dirty="0">
                <a:solidFill>
                  <a:srgbClr val="FF234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, </a:t>
            </a:r>
            <a:r>
              <a:rPr lang="en-US" sz="1950" b="1" dirty="0" err="1">
                <a:solidFill>
                  <a:srgbClr val="FF234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не</a:t>
            </a:r>
            <a:r>
              <a:rPr lang="en-US" sz="1950" b="1" dirty="0">
                <a:solidFill>
                  <a:srgbClr val="FF234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</a:t>
            </a:r>
            <a:r>
              <a:rPr lang="en-US" sz="1950" b="1" dirty="0" err="1">
                <a:solidFill>
                  <a:srgbClr val="FF234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хватает</a:t>
            </a:r>
            <a:r>
              <a:rPr lang="ru-RU" sz="1950" b="1" dirty="0">
                <a:solidFill>
                  <a:srgbClr val="FF234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</a:t>
            </a:r>
            <a:r>
              <a:rPr lang="en-US" sz="1950" b="1" dirty="0" err="1">
                <a:solidFill>
                  <a:srgbClr val="FF234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квалифицированных</a:t>
            </a:r>
            <a:r>
              <a:rPr lang="en-US" sz="1950" b="1" dirty="0">
                <a:solidFill>
                  <a:srgbClr val="FF234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</a:t>
            </a:r>
            <a:r>
              <a:rPr lang="en-US" sz="1950" b="1" dirty="0" err="1">
                <a:solidFill>
                  <a:srgbClr val="FF234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кадров</a:t>
            </a:r>
            <a:r>
              <a:rPr lang="ru-RU" sz="1950" b="1" dirty="0">
                <a:solidFill>
                  <a:srgbClr val="FF234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.</a:t>
            </a:r>
            <a:endParaRPr lang="en-US" sz="1950" dirty="0"/>
          </a:p>
        </p:txBody>
      </p:sp>
      <p:sp>
        <p:nvSpPr>
          <p:cNvPr id="27" name="Text 5"/>
          <p:cNvSpPr/>
          <p:nvPr/>
        </p:nvSpPr>
        <p:spPr>
          <a:xfrm>
            <a:off x="1190621" y="6905625"/>
            <a:ext cx="8316445" cy="22218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В рамках нацпроекта «Культура» и партийного проекта «Культура малой родины» </a:t>
            </a:r>
            <a:r>
              <a:rPr lang="en-US" sz="1950" dirty="0" err="1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улучшается</a:t>
            </a:r>
            <a:r>
              <a:rPr lang="en-US" sz="1950" dirty="0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1950" dirty="0" err="1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материально</a:t>
            </a:r>
            <a:r>
              <a:rPr lang="ru-RU" sz="1950" dirty="0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-</a:t>
            </a:r>
            <a:r>
              <a:rPr lang="en-US" sz="1950" dirty="0" err="1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техническая</a:t>
            </a:r>
            <a:r>
              <a:rPr lang="en-US" sz="1950" dirty="0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 база сельских ДК, но в </a:t>
            </a:r>
            <a:r>
              <a:rPr lang="en-US" sz="1950" dirty="0" err="1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содержательной</a:t>
            </a:r>
            <a:r>
              <a:rPr lang="ru-RU" sz="1950" dirty="0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1950" dirty="0" err="1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деятельности</a:t>
            </a:r>
            <a:r>
              <a:rPr lang="en-US" sz="1950" dirty="0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1950" b="1" dirty="0">
                <a:solidFill>
                  <a:srgbClr val="FF234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форматы работы </a:t>
            </a:r>
            <a:r>
              <a:rPr lang="en-US" sz="1950" b="1" dirty="0" err="1">
                <a:solidFill>
                  <a:srgbClr val="FF234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остаются</a:t>
            </a:r>
            <a:r>
              <a:rPr lang="en-US" sz="1950" b="1" dirty="0">
                <a:solidFill>
                  <a:srgbClr val="FF234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</a:t>
            </a:r>
            <a:r>
              <a:rPr lang="en-US" sz="1950" b="1" dirty="0" err="1">
                <a:solidFill>
                  <a:srgbClr val="FF234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прежними</a:t>
            </a:r>
            <a:r>
              <a:rPr lang="ru-RU" sz="1950" b="1" dirty="0">
                <a:solidFill>
                  <a:srgbClr val="FF234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.</a:t>
            </a:r>
            <a:endParaRPr lang="en-US" sz="1950" dirty="0"/>
          </a:p>
        </p:txBody>
      </p:sp>
      <p:sp>
        <p:nvSpPr>
          <p:cNvPr id="28" name="Text 6"/>
          <p:cNvSpPr/>
          <p:nvPr/>
        </p:nvSpPr>
        <p:spPr>
          <a:xfrm>
            <a:off x="1174464" y="8458200"/>
            <a:ext cx="8306920" cy="923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Из года в год не меняются формы работы, </a:t>
            </a:r>
            <a:r>
              <a:rPr lang="en-US" sz="1950" dirty="0" err="1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стиль</a:t>
            </a:r>
            <a:endParaRPr lang="ru-RU" sz="1950" dirty="0">
              <a:solidFill>
                <a:srgbClr val="333333"/>
              </a:solidFill>
              <a:latin typeface="Montserrat Medium" pitchFamily="34" charset="0"/>
              <a:ea typeface="Montserrat Medium" pitchFamily="34" charset="-122"/>
              <a:cs typeface="Montserrat Medium" pitchFamily="34" charset="-120"/>
            </a:endParaRPr>
          </a:p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и </a:t>
            </a:r>
            <a:r>
              <a:rPr lang="en-US" sz="1950" dirty="0" err="1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характер</a:t>
            </a:r>
            <a:r>
              <a:rPr lang="ru-RU" sz="1950" dirty="0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1950" dirty="0" err="1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проводимых</a:t>
            </a:r>
            <a:r>
              <a:rPr lang="en-US" sz="1950" dirty="0">
                <a:solidFill>
                  <a:srgbClr val="333333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 мероприятий, специалисты «выгорают»,кадры стареют.</a:t>
            </a:r>
            <a:endParaRPr lang="en-US" sz="1950" dirty="0"/>
          </a:p>
        </p:txBody>
      </p:sp>
      <p:sp>
        <p:nvSpPr>
          <p:cNvPr id="29" name="default_name"/>
          <p:cNvSpPr/>
          <p:nvPr/>
        </p:nvSpPr>
        <p:spPr>
          <a:xfrm>
            <a:off x="13220701" y="971550"/>
            <a:ext cx="3654048" cy="9048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75"/>
              </a:lnSpc>
              <a:buNone/>
            </a:pPr>
            <a:r>
              <a:rPr lang="en-US" sz="3000" b="1" dirty="0">
                <a:solidFill>
                  <a:srgbClr val="33333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ПРОБЛЕМАТИКА</a:t>
            </a:r>
            <a:endParaRPr lang="en-US" sz="3000" dirty="0"/>
          </a:p>
        </p:txBody>
      </p:sp>
      <p:sp>
        <p:nvSpPr>
          <p:cNvPr id="30" name="Text 8"/>
          <p:cNvSpPr/>
          <p:nvPr/>
        </p:nvSpPr>
        <p:spPr>
          <a:xfrm>
            <a:off x="11144248" y="1876425"/>
            <a:ext cx="5506918" cy="19145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75"/>
              </a:lnSpc>
              <a:buNone/>
            </a:pPr>
            <a:r>
              <a:rPr lang="en-US" sz="3000" b="1" dirty="0">
                <a:solidFill>
                  <a:srgbClr val="33333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Отсутствие возможности
проводить качественное
обучение специалистов
</a:t>
            </a:r>
            <a:r>
              <a:rPr lang="en-US" sz="3000" b="1" dirty="0" err="1">
                <a:solidFill>
                  <a:srgbClr val="33333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по</a:t>
            </a:r>
            <a:r>
              <a:rPr lang="ru-RU" sz="3000" b="1" dirty="0">
                <a:solidFill>
                  <a:srgbClr val="33333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</a:t>
            </a:r>
            <a:r>
              <a:rPr lang="en-US" sz="3000" b="1" dirty="0" err="1">
                <a:solidFill>
                  <a:srgbClr val="33333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клубному</a:t>
            </a:r>
            <a:r>
              <a:rPr lang="en-US" sz="3000" b="1" dirty="0">
                <a:solidFill>
                  <a:srgbClr val="33333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</a:t>
            </a:r>
            <a:r>
              <a:rPr lang="en-US" sz="3000" b="1" dirty="0" err="1">
                <a:solidFill>
                  <a:srgbClr val="33333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делу</a:t>
            </a:r>
            <a:r>
              <a:rPr lang="ru-RU" sz="3000" b="1" dirty="0">
                <a:solidFill>
                  <a:srgbClr val="33333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.</a:t>
            </a:r>
            <a:endParaRPr lang="en-US" sz="3000" dirty="0"/>
          </a:p>
        </p:txBody>
      </p:sp>
      <p:sp>
        <p:nvSpPr>
          <p:cNvPr id="31" name="Text 9"/>
          <p:cNvSpPr/>
          <p:nvPr/>
        </p:nvSpPr>
        <p:spPr>
          <a:xfrm>
            <a:off x="11144244" y="4133850"/>
            <a:ext cx="6011373" cy="36290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75"/>
              </a:lnSpc>
              <a:buNone/>
            </a:pPr>
            <a:r>
              <a:rPr lang="en-US" sz="3000" b="1" dirty="0">
                <a:solidFill>
                  <a:srgbClr val="33333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Отсутствие методической
</a:t>
            </a:r>
            <a:r>
              <a:rPr lang="en-US" sz="3000" b="1" dirty="0" err="1">
                <a:solidFill>
                  <a:srgbClr val="33333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поддержки</a:t>
            </a:r>
            <a:r>
              <a:rPr lang="en-US" sz="3000" b="1" dirty="0">
                <a:solidFill>
                  <a:srgbClr val="33333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</a:t>
            </a:r>
            <a:r>
              <a:rPr lang="en-US" sz="3000" b="1" dirty="0" err="1">
                <a:solidFill>
                  <a:srgbClr val="33333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новых</a:t>
            </a:r>
            <a:endParaRPr lang="ru-RU" sz="3000" b="1" dirty="0">
              <a:solidFill>
                <a:srgbClr val="333333"/>
              </a:solidFill>
              <a:latin typeface="Montserrat Bold" pitchFamily="34" charset="0"/>
              <a:ea typeface="Montserrat Bold" pitchFamily="34" charset="-122"/>
              <a:cs typeface="Montserrat Bold" pitchFamily="34" charset="-120"/>
            </a:endParaRPr>
          </a:p>
          <a:p>
            <a:pPr marL="0" indent="0" algn="l">
              <a:lnSpc>
                <a:spcPts val="3675"/>
              </a:lnSpc>
              <a:buNone/>
            </a:pPr>
            <a:r>
              <a:rPr lang="ru-RU" sz="3000" b="1" dirty="0">
                <a:solidFill>
                  <a:srgbClr val="33333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ф</a:t>
            </a:r>
            <a:r>
              <a:rPr lang="en-US" sz="3000" b="1" dirty="0" err="1">
                <a:solidFill>
                  <a:srgbClr val="33333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орматов</a:t>
            </a:r>
            <a:r>
              <a:rPr lang="ru-RU" sz="3000" b="1" dirty="0">
                <a:solidFill>
                  <a:srgbClr val="33333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.</a:t>
            </a:r>
            <a:endParaRPr lang="en-US" sz="3000" dirty="0"/>
          </a:p>
        </p:txBody>
      </p:sp>
      <p:sp>
        <p:nvSpPr>
          <p:cNvPr id="32" name="Text 10"/>
          <p:cNvSpPr/>
          <p:nvPr/>
        </p:nvSpPr>
        <p:spPr>
          <a:xfrm>
            <a:off x="11144247" y="5972175"/>
            <a:ext cx="5504069" cy="10096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75"/>
              </a:lnSpc>
              <a:buNone/>
            </a:pPr>
            <a:r>
              <a:rPr lang="en-US" sz="3000" b="1" dirty="0">
                <a:solidFill>
                  <a:srgbClr val="33333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Профессиональное
выгорание специалистов
КДУ</a:t>
            </a:r>
            <a:r>
              <a:rPr lang="ru-RU" sz="3000" b="1" dirty="0">
                <a:solidFill>
                  <a:srgbClr val="33333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.</a:t>
            </a:r>
            <a:endParaRPr lang="en-US" sz="3000" dirty="0"/>
          </a:p>
        </p:txBody>
      </p:sp>
      <p:sp>
        <p:nvSpPr>
          <p:cNvPr id="33" name="Text 11"/>
          <p:cNvSpPr/>
          <p:nvPr/>
        </p:nvSpPr>
        <p:spPr>
          <a:xfrm>
            <a:off x="11173584" y="7877175"/>
            <a:ext cx="4618823" cy="14573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75"/>
              </a:lnSpc>
              <a:buNone/>
            </a:pPr>
            <a:r>
              <a:rPr lang="en-US" sz="3000" b="1" dirty="0">
                <a:solidFill>
                  <a:srgbClr val="33333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Снижение престижа
профессии клубного
</a:t>
            </a:r>
            <a:r>
              <a:rPr lang="en-US" sz="3000" b="1" dirty="0" err="1">
                <a:solidFill>
                  <a:srgbClr val="33333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работника</a:t>
            </a:r>
            <a:r>
              <a:rPr lang="ru-RU" sz="3000" b="1" dirty="0">
                <a:solidFill>
                  <a:srgbClr val="33333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.</a:t>
            </a:r>
            <a:endParaRPr lang="en-US" sz="3000" dirty="0"/>
          </a:p>
        </p:txBody>
      </p:sp>
      <p:sp>
        <p:nvSpPr>
          <p:cNvPr id="34" name="name_1"/>
          <p:cNvSpPr/>
          <p:nvPr/>
        </p:nvSpPr>
        <p:spPr>
          <a:xfrm>
            <a:off x="10134597" y="2305050"/>
            <a:ext cx="686527" cy="107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175"/>
              </a:lnSpc>
              <a:buNone/>
            </a:pPr>
            <a:r>
              <a:rPr lang="en-US" sz="6691" dirty="0">
                <a:solidFill>
                  <a:srgbClr val="EBE8E4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1</a:t>
            </a:r>
            <a:endParaRPr lang="en-US" sz="6691" dirty="0"/>
          </a:p>
        </p:txBody>
      </p:sp>
      <p:sp>
        <p:nvSpPr>
          <p:cNvPr id="35" name="name_2"/>
          <p:cNvSpPr/>
          <p:nvPr/>
        </p:nvSpPr>
        <p:spPr>
          <a:xfrm>
            <a:off x="10086972" y="4343400"/>
            <a:ext cx="686527" cy="107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175"/>
              </a:lnSpc>
              <a:buNone/>
            </a:pPr>
            <a:r>
              <a:rPr lang="en-US" sz="6691" dirty="0">
                <a:solidFill>
                  <a:srgbClr val="EBE8E4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2</a:t>
            </a:r>
            <a:endParaRPr lang="en-US" sz="6691" dirty="0"/>
          </a:p>
        </p:txBody>
      </p:sp>
      <p:sp>
        <p:nvSpPr>
          <p:cNvPr id="36" name="name_3"/>
          <p:cNvSpPr/>
          <p:nvPr/>
        </p:nvSpPr>
        <p:spPr>
          <a:xfrm>
            <a:off x="10086972" y="6134100"/>
            <a:ext cx="686527" cy="107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175"/>
              </a:lnSpc>
              <a:buNone/>
            </a:pPr>
            <a:r>
              <a:rPr lang="en-US" sz="6691" dirty="0">
                <a:solidFill>
                  <a:srgbClr val="EBE8E4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3</a:t>
            </a:r>
            <a:endParaRPr lang="en-US" sz="6691" dirty="0"/>
          </a:p>
        </p:txBody>
      </p:sp>
      <p:sp>
        <p:nvSpPr>
          <p:cNvPr id="37" name="name_4"/>
          <p:cNvSpPr/>
          <p:nvPr/>
        </p:nvSpPr>
        <p:spPr>
          <a:xfrm>
            <a:off x="9991722" y="8010525"/>
            <a:ext cx="686527" cy="107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175"/>
              </a:lnSpc>
              <a:buNone/>
            </a:pPr>
            <a:r>
              <a:rPr lang="en-US" sz="6691" dirty="0">
                <a:solidFill>
                  <a:srgbClr val="EBE8E4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4</a:t>
            </a:r>
            <a:endParaRPr lang="en-US" sz="669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329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062788" y="723900"/>
            <a:ext cx="11225213" cy="8829675"/>
          </a:xfrm>
          <a:prstGeom prst="rect">
            <a:avLst/>
          </a:prstGeom>
        </p:spPr>
      </p:pic>
      <p:pic>
        <p:nvPicPr>
          <p:cNvPr id="3" name="Rectangle 33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38175" y="0"/>
            <a:ext cx="10182085" cy="10287000"/>
          </a:xfrm>
          <a:prstGeom prst="rect">
            <a:avLst/>
          </a:prstGeom>
        </p:spPr>
      </p:pic>
      <p:pic>
        <p:nvPicPr>
          <p:cNvPr id="6" name="Mask group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57250" y="495300"/>
            <a:ext cx="2886075" cy="2447181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7845855" y="1214024"/>
            <a:ext cx="9606317" cy="3752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6900"/>
              </a:lnSpc>
              <a:buNone/>
            </a:pPr>
            <a:r>
              <a:rPr lang="en-US" sz="5625" dirty="0">
                <a:solidFill>
                  <a:srgbClr val="EBE8E4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КУЛЬТУРНО</a:t>
            </a:r>
            <a:r>
              <a:rPr lang="ru-RU" sz="5625" dirty="0">
                <a:solidFill>
                  <a:srgbClr val="EBE8E4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-</a:t>
            </a:r>
            <a:r>
              <a:rPr lang="en-US" sz="5625" dirty="0">
                <a:solidFill>
                  <a:srgbClr val="EBE8E4"/>
                </a:solidFill>
                <a:latin typeface="Montserrat ExtraBold" pitchFamily="34" charset="0"/>
                <a:ea typeface="Montserrat ExtraBold" pitchFamily="34" charset="-122"/>
                <a:cs typeface="Montserrat ExtraBold" pitchFamily="34" charset="-120"/>
              </a:rPr>
              <a:t>ОБРАЗОВАТЕЛЬНЫЙ
МАРАФОН
«КУЛЬТПРОСВЕТ»
</a:t>
            </a:r>
            <a:endParaRPr lang="en-US" sz="5625" dirty="0"/>
          </a:p>
        </p:txBody>
      </p:sp>
      <p:sp>
        <p:nvSpPr>
          <p:cNvPr id="8" name="Text 1"/>
          <p:cNvSpPr/>
          <p:nvPr/>
        </p:nvSpPr>
        <p:spPr>
          <a:xfrm>
            <a:off x="1181100" y="6991350"/>
            <a:ext cx="9094967" cy="2381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75"/>
              </a:lnSpc>
              <a:buNone/>
            </a:pP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ЭТО СПОСОБ РЕШИТЬ ВОПРОС ПОВЫШЕНИЯ</a:t>
            </a:r>
            <a:r>
              <a:rPr lang="ru-RU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ПРОФЕССИОНАЛЬНОГО УРОВНЯ СПЕЦИАЛИСТОВ КДУ
И</a:t>
            </a:r>
            <a:r>
              <a:rPr lang="ru-RU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РАЗВИТИЯ ДАЛЬНИХ СЕЛЬСКИХ ТЕРРИТОРИЙ</a:t>
            </a:r>
            <a:endParaRPr lang="en-US" sz="3000" dirty="0"/>
          </a:p>
        </p:txBody>
      </p:sp>
      <p:sp>
        <p:nvSpPr>
          <p:cNvPr id="11" name="default_name"/>
          <p:cNvSpPr/>
          <p:nvPr/>
        </p:nvSpPr>
        <p:spPr>
          <a:xfrm rot="10352">
            <a:off x="5175672" y="3530966"/>
            <a:ext cx="2804142" cy="690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6750"/>
              </a:lnSpc>
              <a:buNone/>
            </a:pPr>
            <a:r>
              <a:rPr lang="en-US" sz="5531" dirty="0">
                <a:solidFill>
                  <a:srgbClr val="EBE8E4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КУЛЬТ</a:t>
            </a:r>
            <a:endParaRPr lang="en-US" sz="5531" dirty="0"/>
          </a:p>
        </p:txBody>
      </p:sp>
      <p:sp>
        <p:nvSpPr>
          <p:cNvPr id="12" name="default_name"/>
          <p:cNvSpPr/>
          <p:nvPr/>
        </p:nvSpPr>
        <p:spPr>
          <a:xfrm rot="10352">
            <a:off x="5237697" y="4584409"/>
            <a:ext cx="2548216" cy="8404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8250"/>
              </a:lnSpc>
              <a:buNone/>
            </a:pPr>
            <a:r>
              <a:rPr lang="en-US" sz="6733" dirty="0">
                <a:solidFill>
                  <a:srgbClr val="EBE8E4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СВЕТ</a:t>
            </a:r>
            <a:endParaRPr lang="en-US" sz="6733" dirty="0"/>
          </a:p>
        </p:txBody>
      </p:sp>
      <p:sp>
        <p:nvSpPr>
          <p:cNvPr id="13" name="default_name"/>
          <p:cNvSpPr/>
          <p:nvPr/>
        </p:nvSpPr>
        <p:spPr>
          <a:xfrm rot="10352">
            <a:off x="5874536" y="4044758"/>
            <a:ext cx="1864870" cy="7572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7275"/>
              </a:lnSpc>
              <a:buNone/>
            </a:pPr>
            <a:r>
              <a:rPr lang="en-US" sz="5975" dirty="0">
                <a:solidFill>
                  <a:srgbClr val="EBE8E4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ПРО</a:t>
            </a:r>
            <a:endParaRPr lang="en-US" sz="5975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BB16CCF-352F-491A-C103-0E896A3220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84342" y="6058948"/>
            <a:ext cx="7157721" cy="331367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CD4F1CB-506A-EAE6-E325-170AA2856B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7719" y="2704128"/>
            <a:ext cx="4378136" cy="37528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343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239375" y="0"/>
            <a:ext cx="8048625" cy="1432511"/>
          </a:xfrm>
          <a:prstGeom prst="rect">
            <a:avLst/>
          </a:prstGeom>
        </p:spPr>
      </p:pic>
      <p:pic>
        <p:nvPicPr>
          <p:cNvPr id="3" name="Rectangle 345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29850" y="9382114"/>
            <a:ext cx="8058150" cy="904885"/>
          </a:xfrm>
          <a:prstGeom prst="rect">
            <a:avLst/>
          </a:prstGeom>
        </p:spPr>
      </p:pic>
      <p:pic>
        <p:nvPicPr>
          <p:cNvPr id="4" name="Rectangle 333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0" y="1590685"/>
            <a:ext cx="9934575" cy="2971800"/>
          </a:xfrm>
          <a:prstGeom prst="rect">
            <a:avLst/>
          </a:prstGeom>
        </p:spPr>
      </p:pic>
      <p:pic>
        <p:nvPicPr>
          <p:cNvPr id="5" name="Rectangle 340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0" y="4731650"/>
            <a:ext cx="9925050" cy="3686175"/>
          </a:xfrm>
          <a:prstGeom prst="rect">
            <a:avLst/>
          </a:prstGeom>
        </p:spPr>
      </p:pic>
      <p:pic>
        <p:nvPicPr>
          <p:cNvPr id="6" name="Rectangle 339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0239375" y="1590685"/>
            <a:ext cx="8058150" cy="2600325"/>
          </a:xfrm>
          <a:prstGeom prst="rect">
            <a:avLst/>
          </a:prstGeom>
        </p:spPr>
      </p:pic>
      <p:pic>
        <p:nvPicPr>
          <p:cNvPr id="7" name="Rectangle 342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10239375" y="7107586"/>
            <a:ext cx="8058150" cy="2112776"/>
          </a:xfrm>
          <a:prstGeom prst="rect">
            <a:avLst/>
          </a:prstGeom>
        </p:spPr>
      </p:pic>
      <p:pic>
        <p:nvPicPr>
          <p:cNvPr id="8" name="Rectangle 341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10248900" y="4349184"/>
            <a:ext cx="8048625" cy="2590800"/>
          </a:xfrm>
          <a:prstGeom prst="rect">
            <a:avLst/>
          </a:prstGeom>
        </p:spPr>
      </p:pic>
      <p:pic>
        <p:nvPicPr>
          <p:cNvPr id="9" name="Rectangle 338" descr="preencoded.png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4705350" y="695325"/>
            <a:ext cx="5219700" cy="742950"/>
          </a:xfrm>
          <a:prstGeom prst="rect">
            <a:avLst/>
          </a:prstGeom>
        </p:spPr>
      </p:pic>
      <p:pic>
        <p:nvPicPr>
          <p:cNvPr id="10" name="Vector" descr="preencoded.png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16796377" y="5029667"/>
            <a:ext cx="1257095" cy="1266174"/>
          </a:xfrm>
          <a:prstGeom prst="rect">
            <a:avLst/>
          </a:prstGeom>
        </p:spPr>
      </p:pic>
      <p:pic>
        <p:nvPicPr>
          <p:cNvPr id="11" name="Vector" descr="preencoded.png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16794350" y="7545441"/>
            <a:ext cx="1257095" cy="1266174"/>
          </a:xfrm>
          <a:prstGeom prst="rect">
            <a:avLst/>
          </a:prstGeom>
        </p:spPr>
      </p:pic>
      <p:pic>
        <p:nvPicPr>
          <p:cNvPr id="12" name="Vector" descr="preencoded.png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16794351" y="2223772"/>
            <a:ext cx="1257095" cy="1266174"/>
          </a:xfrm>
          <a:prstGeom prst="rect">
            <a:avLst/>
          </a:prstGeom>
        </p:spPr>
      </p:pic>
      <p:pic>
        <p:nvPicPr>
          <p:cNvPr id="13" name="Vector" descr="preencoded.png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202966" y="2391116"/>
            <a:ext cx="1257095" cy="1266174"/>
          </a:xfrm>
          <a:prstGeom prst="rect">
            <a:avLst/>
          </a:prstGeom>
        </p:spPr>
      </p:pic>
      <p:pic>
        <p:nvPicPr>
          <p:cNvPr id="14" name="Vector" descr="preencoded.png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202966" y="5732426"/>
            <a:ext cx="1257095" cy="1266174"/>
          </a:xfrm>
          <a:prstGeom prst="rect">
            <a:avLst/>
          </a:prstGeom>
        </p:spPr>
      </p:pic>
      <p:pic>
        <p:nvPicPr>
          <p:cNvPr id="15" name="Rectangle 343" descr="preencoded.png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0" y="8586990"/>
            <a:ext cx="9925050" cy="1700010"/>
          </a:xfrm>
          <a:prstGeom prst="rect">
            <a:avLst/>
          </a:prstGeom>
        </p:spPr>
      </p:pic>
      <p:pic>
        <p:nvPicPr>
          <p:cNvPr id="16" name="Rectangle 344" descr="preencoded.png"/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0" y="0"/>
            <a:ext cx="4486275" cy="1438275"/>
          </a:xfrm>
          <a:prstGeom prst="rect">
            <a:avLst/>
          </a:prstGeom>
        </p:spPr>
      </p:pic>
      <p:pic>
        <p:nvPicPr>
          <p:cNvPr id="17" name="Rectangle 346" descr="preencoded.png"/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/>
        </p:blipFill>
        <p:spPr>
          <a:xfrm>
            <a:off x="0" y="0"/>
            <a:ext cx="11134725" cy="533400"/>
          </a:xfrm>
          <a:prstGeom prst="rect">
            <a:avLst/>
          </a:prstGeom>
        </p:spPr>
      </p:pic>
      <p:sp>
        <p:nvSpPr>
          <p:cNvPr id="19" name="Text 0"/>
          <p:cNvSpPr/>
          <p:nvPr/>
        </p:nvSpPr>
        <p:spPr>
          <a:xfrm>
            <a:off x="5076826" y="809625"/>
            <a:ext cx="5745156" cy="9048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75"/>
              </a:lnSpc>
              <a:buNone/>
            </a:pPr>
            <a:r>
              <a:rPr lang="en-US" sz="3000" b="1" dirty="0">
                <a:solidFill>
                  <a:srgbClr val="33333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МЕХАНИКА ПРОЕКТА</a:t>
            </a:r>
            <a:endParaRPr lang="en-US" sz="3000" dirty="0"/>
          </a:p>
        </p:txBody>
      </p:sp>
      <p:sp>
        <p:nvSpPr>
          <p:cNvPr id="20" name="Text 1"/>
          <p:cNvSpPr/>
          <p:nvPr/>
        </p:nvSpPr>
        <p:spPr>
          <a:xfrm>
            <a:off x="1634080" y="2027206"/>
            <a:ext cx="8094702" cy="2381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75"/>
              </a:lnSpc>
              <a:buNone/>
            </a:pP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Подбор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спикеров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, формулировка актуальных тем совместно
с</a:t>
            </a:r>
            <a:r>
              <a:rPr lang="ru-RU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руководителями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домов народного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творчества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тр</a:t>
            </a:r>
            <a:r>
              <a:rPr lang="ru-RU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ё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х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отдал</a:t>
            </a:r>
            <a:r>
              <a:rPr lang="ru-RU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ё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нных</a:t>
            </a:r>
            <a:r>
              <a:rPr lang="ru-RU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регионов</a:t>
            </a:r>
            <a:r>
              <a:rPr lang="ru-RU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.</a:t>
            </a:r>
            <a:endParaRPr lang="en-US" sz="3000" dirty="0"/>
          </a:p>
        </p:txBody>
      </p:sp>
      <p:sp>
        <p:nvSpPr>
          <p:cNvPr id="21" name="Text 2"/>
          <p:cNvSpPr/>
          <p:nvPr/>
        </p:nvSpPr>
        <p:spPr>
          <a:xfrm>
            <a:off x="1624999" y="5162582"/>
            <a:ext cx="8304813" cy="2381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75"/>
              </a:lnSpc>
              <a:buNone/>
            </a:pP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Организация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тр</a:t>
            </a:r>
            <a:r>
              <a:rPr lang="ru-RU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ё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хдневных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марафонов
в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тр</a:t>
            </a:r>
            <a:r>
              <a:rPr lang="ru-RU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ё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х отдаленных регионах России
с ведущими спикерами отрасли
для выявления ресурсов территории,
повышения квалификации специалистов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сферы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КДУ</a:t>
            </a:r>
            <a:r>
              <a:rPr lang="ru-RU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.</a:t>
            </a:r>
            <a:endParaRPr lang="en-US" sz="3000" dirty="0"/>
          </a:p>
        </p:txBody>
      </p:sp>
      <p:sp>
        <p:nvSpPr>
          <p:cNvPr id="22" name="Text 3"/>
          <p:cNvSpPr/>
          <p:nvPr/>
        </p:nvSpPr>
        <p:spPr>
          <a:xfrm>
            <a:off x="10575079" y="2185952"/>
            <a:ext cx="6847819" cy="21812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75"/>
              </a:lnSpc>
              <a:buNone/>
            </a:pP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Приобретение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оборудования для презентаций и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создание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промо</a:t>
            </a:r>
            <a:r>
              <a:rPr lang="ru-RU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-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материалов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проекта</a:t>
            </a:r>
            <a:r>
              <a:rPr lang="ru-RU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.</a:t>
            </a:r>
            <a:endParaRPr lang="en-US" sz="3000" dirty="0"/>
          </a:p>
        </p:txBody>
      </p:sp>
      <p:sp>
        <p:nvSpPr>
          <p:cNvPr id="23" name="Text 4"/>
          <p:cNvSpPr/>
          <p:nvPr/>
        </p:nvSpPr>
        <p:spPr>
          <a:xfrm>
            <a:off x="10651741" y="7472392"/>
            <a:ext cx="6847819" cy="21812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75"/>
              </a:lnSpc>
              <a:buNone/>
            </a:pP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Получение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обратной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связи</a:t>
            </a:r>
            <a:endParaRPr lang="ru-RU" sz="3000" dirty="0">
              <a:solidFill>
                <a:srgbClr val="333333"/>
              </a:solidFill>
              <a:latin typeface="Montserrat SemiBold" pitchFamily="34" charset="0"/>
              <a:ea typeface="Montserrat SemiBold" pitchFamily="34" charset="-122"/>
              <a:cs typeface="Montserrat SemiBold" pitchFamily="34" charset="-120"/>
            </a:endParaRPr>
          </a:p>
          <a:p>
            <a:pPr marL="0" indent="0" algn="l">
              <a:lnSpc>
                <a:spcPts val="3675"/>
              </a:lnSpc>
              <a:buNone/>
            </a:pP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по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итогам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реализации</a:t>
            </a:r>
            <a:endParaRPr lang="ru-RU" sz="3000" dirty="0">
              <a:solidFill>
                <a:srgbClr val="333333"/>
              </a:solidFill>
              <a:latin typeface="Montserrat SemiBold" pitchFamily="34" charset="0"/>
              <a:ea typeface="Montserrat SemiBold" pitchFamily="34" charset="-122"/>
              <a:cs typeface="Montserrat SemiBold" pitchFamily="34" charset="-120"/>
            </a:endParaRPr>
          </a:p>
          <a:p>
            <a:pPr marL="0" indent="0" algn="l">
              <a:lnSpc>
                <a:spcPts val="3675"/>
              </a:lnSpc>
              <a:buNone/>
            </a:pPr>
            <a:r>
              <a:rPr lang="ru-RU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П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роекта</a:t>
            </a:r>
            <a:r>
              <a:rPr lang="ru-RU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.</a:t>
            </a:r>
            <a:endParaRPr lang="en-US" sz="3000" dirty="0"/>
          </a:p>
        </p:txBody>
      </p:sp>
      <p:sp>
        <p:nvSpPr>
          <p:cNvPr id="24" name="Text 5"/>
          <p:cNvSpPr/>
          <p:nvPr/>
        </p:nvSpPr>
        <p:spPr>
          <a:xfrm>
            <a:off x="10651740" y="4724825"/>
            <a:ext cx="6847819" cy="21812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75"/>
              </a:lnSpc>
              <a:buNone/>
            </a:pP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Создание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информационно методического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ресурса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интернет</a:t>
            </a:r>
            <a:r>
              <a:rPr lang="ru-RU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-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платформы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
для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специалистов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КДУ</a:t>
            </a:r>
            <a:r>
              <a:rPr lang="ru-RU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.</a:t>
            </a:r>
            <a:endParaRPr lang="en-US" sz="3000" dirty="0"/>
          </a:p>
        </p:txBody>
      </p:sp>
      <p:sp>
        <p:nvSpPr>
          <p:cNvPr id="25" name="name_1"/>
          <p:cNvSpPr/>
          <p:nvPr/>
        </p:nvSpPr>
        <p:spPr>
          <a:xfrm>
            <a:off x="650638" y="2553041"/>
            <a:ext cx="686527" cy="107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175"/>
              </a:lnSpc>
              <a:buNone/>
            </a:pPr>
            <a:r>
              <a:rPr lang="en-US" sz="6691" dirty="0">
                <a:solidFill>
                  <a:srgbClr val="EBE8E4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1</a:t>
            </a:r>
            <a:endParaRPr lang="en-US" sz="6691" dirty="0"/>
          </a:p>
        </p:txBody>
      </p:sp>
      <p:sp>
        <p:nvSpPr>
          <p:cNvPr id="26" name="name_2"/>
          <p:cNvSpPr/>
          <p:nvPr/>
        </p:nvSpPr>
        <p:spPr>
          <a:xfrm>
            <a:off x="17165823" y="2336293"/>
            <a:ext cx="686527" cy="107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175"/>
              </a:lnSpc>
              <a:buNone/>
            </a:pPr>
            <a:r>
              <a:rPr lang="en-US" sz="6691" dirty="0">
                <a:solidFill>
                  <a:srgbClr val="EBE8E4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2</a:t>
            </a:r>
            <a:endParaRPr lang="en-US" sz="6691" dirty="0"/>
          </a:p>
        </p:txBody>
      </p:sp>
      <p:sp>
        <p:nvSpPr>
          <p:cNvPr id="27" name="name_3"/>
          <p:cNvSpPr/>
          <p:nvPr/>
        </p:nvSpPr>
        <p:spPr>
          <a:xfrm>
            <a:off x="17167849" y="5134442"/>
            <a:ext cx="686527" cy="107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175"/>
              </a:lnSpc>
              <a:buNone/>
            </a:pPr>
            <a:r>
              <a:rPr lang="en-US" sz="6691" dirty="0">
                <a:solidFill>
                  <a:srgbClr val="EBE8E4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3</a:t>
            </a:r>
            <a:endParaRPr lang="en-US" sz="6691" dirty="0"/>
          </a:p>
        </p:txBody>
      </p:sp>
      <p:sp>
        <p:nvSpPr>
          <p:cNvPr id="28" name="name_5"/>
          <p:cNvSpPr/>
          <p:nvPr/>
        </p:nvSpPr>
        <p:spPr>
          <a:xfrm>
            <a:off x="17156297" y="7640691"/>
            <a:ext cx="686527" cy="107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175"/>
              </a:lnSpc>
              <a:buNone/>
            </a:pPr>
            <a:r>
              <a:rPr lang="en-US" sz="6691" dirty="0">
                <a:solidFill>
                  <a:srgbClr val="EBE8E4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5</a:t>
            </a:r>
            <a:endParaRPr lang="en-US" sz="6691" dirty="0"/>
          </a:p>
        </p:txBody>
      </p:sp>
      <p:sp>
        <p:nvSpPr>
          <p:cNvPr id="29" name="name_4"/>
          <p:cNvSpPr/>
          <p:nvPr/>
        </p:nvSpPr>
        <p:spPr>
          <a:xfrm>
            <a:off x="498238" y="5827676"/>
            <a:ext cx="686527" cy="107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175"/>
              </a:lnSpc>
              <a:buNone/>
            </a:pPr>
            <a:r>
              <a:rPr lang="en-US" sz="6691" dirty="0">
                <a:solidFill>
                  <a:srgbClr val="EBE8E4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4</a:t>
            </a:r>
            <a:endParaRPr lang="en-US" sz="669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343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10125075" cy="857250"/>
          </a:xfrm>
          <a:prstGeom prst="rect">
            <a:avLst/>
          </a:prstGeom>
        </p:spPr>
      </p:pic>
      <p:pic>
        <p:nvPicPr>
          <p:cNvPr id="3" name="Rectangle 355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125075" y="0"/>
            <a:ext cx="8162925" cy="581034"/>
          </a:xfrm>
          <a:prstGeom prst="rect">
            <a:avLst/>
          </a:prstGeom>
        </p:spPr>
      </p:pic>
      <p:pic>
        <p:nvPicPr>
          <p:cNvPr id="4" name="Rectangle 354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-1" y="771525"/>
            <a:ext cx="511175" cy="9515475"/>
          </a:xfrm>
          <a:prstGeom prst="rect">
            <a:avLst/>
          </a:prstGeom>
        </p:spPr>
      </p:pic>
      <p:pic>
        <p:nvPicPr>
          <p:cNvPr id="5" name="Rectangle 351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609600" y="3657600"/>
            <a:ext cx="16983075" cy="666750"/>
          </a:xfrm>
          <a:prstGeom prst="rect">
            <a:avLst/>
          </a:prstGeom>
        </p:spPr>
      </p:pic>
      <p:pic>
        <p:nvPicPr>
          <p:cNvPr id="6" name="Rectangle 350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609600" y="4295775"/>
            <a:ext cx="16983075" cy="1756034"/>
          </a:xfrm>
          <a:prstGeom prst="rect">
            <a:avLst/>
          </a:prstGeom>
        </p:spPr>
      </p:pic>
      <p:pic>
        <p:nvPicPr>
          <p:cNvPr id="7" name="Rectangle 353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609600" y="6924675"/>
            <a:ext cx="16983075" cy="2552700"/>
          </a:xfrm>
          <a:prstGeom prst="rect">
            <a:avLst/>
          </a:prstGeom>
        </p:spPr>
      </p:pic>
      <p:pic>
        <p:nvPicPr>
          <p:cNvPr id="8" name="Rectangle 333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609600" y="981075"/>
            <a:ext cx="9515475" cy="609600"/>
          </a:xfrm>
          <a:prstGeom prst="rect">
            <a:avLst/>
          </a:prstGeom>
        </p:spPr>
      </p:pic>
      <p:pic>
        <p:nvPicPr>
          <p:cNvPr id="9" name="Rectangle 338" descr="preencoded.png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10223500" y="704859"/>
            <a:ext cx="7369175" cy="800081"/>
          </a:xfrm>
          <a:prstGeom prst="rect">
            <a:avLst/>
          </a:prstGeom>
        </p:spPr>
      </p:pic>
      <p:pic>
        <p:nvPicPr>
          <p:cNvPr id="10" name="Rectangle 352" descr="preencoded.png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609600" y="6181725"/>
            <a:ext cx="16983075" cy="742950"/>
          </a:xfrm>
          <a:prstGeom prst="rect">
            <a:avLst/>
          </a:prstGeom>
        </p:spPr>
      </p:pic>
      <p:pic>
        <p:nvPicPr>
          <p:cNvPr id="11" name="Rectangle 348" descr="preencoded.png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609600" y="1590675"/>
            <a:ext cx="16992600" cy="1943100"/>
          </a:xfrm>
          <a:prstGeom prst="rect">
            <a:avLst/>
          </a:prstGeom>
        </p:spPr>
      </p:pic>
      <p:sp>
        <p:nvSpPr>
          <p:cNvPr id="13" name="Text 0"/>
          <p:cNvSpPr/>
          <p:nvPr/>
        </p:nvSpPr>
        <p:spPr>
          <a:xfrm>
            <a:off x="11128376" y="901690"/>
            <a:ext cx="5745156" cy="9048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75"/>
              </a:lnSpc>
              <a:buNone/>
            </a:pPr>
            <a:r>
              <a:rPr lang="en-US" sz="3000" b="1" dirty="0">
                <a:solidFill>
                  <a:srgbClr val="33333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УНИКАЛЬНОСТЬ ПРОЕКТА</a:t>
            </a:r>
            <a:endParaRPr lang="en-US" sz="3000" dirty="0"/>
          </a:p>
        </p:txBody>
      </p:sp>
      <p:sp>
        <p:nvSpPr>
          <p:cNvPr id="14" name="Text 1"/>
          <p:cNvSpPr/>
          <p:nvPr/>
        </p:nvSpPr>
        <p:spPr>
          <a:xfrm>
            <a:off x="133350" y="3781425"/>
            <a:ext cx="8827069" cy="9048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675"/>
              </a:lnSpc>
              <a:buNone/>
            </a:pP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КУЛЬТУРНАЯ</a:t>
            </a:r>
            <a:r>
              <a:rPr lang="ru-RU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ДИСПАНСЕРИЗАЦИЯ</a:t>
            </a:r>
            <a:endParaRPr lang="en-US" sz="3000" dirty="0"/>
          </a:p>
        </p:txBody>
      </p:sp>
      <p:sp>
        <p:nvSpPr>
          <p:cNvPr id="15" name="-"/>
          <p:cNvSpPr/>
          <p:nvPr/>
        </p:nvSpPr>
        <p:spPr>
          <a:xfrm>
            <a:off x="952501" y="1085675"/>
            <a:ext cx="7265143" cy="6096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75"/>
              </a:lnSpc>
              <a:buNone/>
            </a:pP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СЕМИНАРЫ  - КОНСТРУКТОРЫ
</a:t>
            </a:r>
            <a:endParaRPr lang="en-US" sz="3000" dirty="0"/>
          </a:p>
        </p:txBody>
      </p:sp>
      <p:sp>
        <p:nvSpPr>
          <p:cNvPr id="16" name="Text 3"/>
          <p:cNvSpPr/>
          <p:nvPr/>
        </p:nvSpPr>
        <p:spPr>
          <a:xfrm>
            <a:off x="946269" y="1800225"/>
            <a:ext cx="16316819" cy="14859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75"/>
              </a:lnSpc>
              <a:buNone/>
            </a:pP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Регион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выбирает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актуальные</a:t>
            </a:r>
            <a:r>
              <a:rPr lang="ru-RU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темы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на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основании</a:t>
            </a:r>
            <a:r>
              <a:rPr lang="ru-RU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анкетирования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участников</a:t>
            </a:r>
            <a:r>
              <a:rPr lang="ru-RU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или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опросов.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Спикеры</a:t>
            </a:r>
            <a:r>
              <a:rPr lang="ru-RU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подбираются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под</a:t>
            </a:r>
            <a:r>
              <a:rPr lang="ru-RU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интересующие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темы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с</a:t>
            </a:r>
            <a:r>
              <a:rPr lang="ru-RU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гарантией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качественного</a:t>
            </a:r>
            <a:r>
              <a:rPr lang="ru-RU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выступления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.</a:t>
            </a:r>
            <a:endParaRPr lang="en-US" sz="3000" dirty="0"/>
          </a:p>
        </p:txBody>
      </p:sp>
      <p:sp>
        <p:nvSpPr>
          <p:cNvPr id="17" name="Text 4"/>
          <p:cNvSpPr/>
          <p:nvPr/>
        </p:nvSpPr>
        <p:spPr>
          <a:xfrm>
            <a:off x="933450" y="4448175"/>
            <a:ext cx="16249005" cy="16764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75"/>
              </a:lnSpc>
              <a:buNone/>
            </a:pP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Проводим семинары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по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основным</a:t>
            </a:r>
            <a:r>
              <a:rPr lang="ru-RU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болевым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точкам отрасли,
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профилактируем</a:t>
            </a:r>
            <a:r>
              <a:rPr lang="ru-RU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выгорание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,</a:t>
            </a:r>
            <a:r>
              <a:rPr lang="ru-RU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предоставляем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комплект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учебных</a:t>
            </a:r>
            <a:r>
              <a:rPr lang="ru-RU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материалов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для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дальнейшей</a:t>
            </a:r>
            <a:r>
              <a:rPr lang="ru-RU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реализации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в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территории</a:t>
            </a:r>
            <a:r>
              <a:rPr lang="ru-RU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.</a:t>
            </a:r>
            <a:endParaRPr lang="en-US" sz="3000" dirty="0"/>
          </a:p>
        </p:txBody>
      </p:sp>
      <p:sp>
        <p:nvSpPr>
          <p:cNvPr id="18" name="Text 5"/>
          <p:cNvSpPr/>
          <p:nvPr/>
        </p:nvSpPr>
        <p:spPr>
          <a:xfrm>
            <a:off x="933451" y="6315075"/>
            <a:ext cx="18180732" cy="9048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75"/>
              </a:lnSpc>
              <a:buNone/>
            </a:pP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ИНТЕНСИВ</a:t>
            </a:r>
            <a:r>
              <a:rPr lang="ru-RU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ПО РАЗВИТИЮ</a:t>
            </a:r>
            <a:r>
              <a:rPr lang="ru-RU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КРЕАТИВНОСТИ «СКОРАЯ</a:t>
            </a:r>
            <a:r>
              <a:rPr lang="ru-RU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КУЛЬТУРНАЯ ПОМОЩЬ»</a:t>
            </a:r>
            <a:endParaRPr lang="en-US" sz="3000" dirty="0"/>
          </a:p>
        </p:txBody>
      </p:sp>
      <p:sp>
        <p:nvSpPr>
          <p:cNvPr id="19" name="6"/>
          <p:cNvSpPr/>
          <p:nvPr/>
        </p:nvSpPr>
        <p:spPr>
          <a:xfrm>
            <a:off x="923922" y="6981825"/>
            <a:ext cx="16249005" cy="30670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75"/>
              </a:lnSpc>
              <a:buNone/>
            </a:pP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Четырехчасовой</a:t>
            </a:r>
            <a:r>
              <a:rPr lang="ru-RU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хакатон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с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мастер</a:t>
            </a:r>
            <a:r>
              <a:rPr lang="ru-RU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-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классами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, на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котором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готовятся</a:t>
            </a:r>
            <a:r>
              <a:rPr lang="ru-RU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проекты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
по развитию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территорий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,</a:t>
            </a:r>
            <a:r>
              <a:rPr lang="ru-RU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прокачивается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нестандартное</a:t>
            </a:r>
            <a:r>
              <a:rPr lang="ru-RU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мышление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, ищутся ресурсы и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новые</a:t>
            </a:r>
            <a:r>
              <a:rPr lang="ru-RU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возможности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. По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окончании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интенсива</a:t>
            </a:r>
            <a:r>
              <a:rPr lang="ru-RU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каждая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команда
(а их будет не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менее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6</a:t>
            </a:r>
            <a:r>
              <a:rPr lang="ru-RU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в каждом марафоне)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презентует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свой</a:t>
            </a:r>
            <a:r>
              <a:rPr lang="ru-RU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собственный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мини</a:t>
            </a:r>
            <a:r>
              <a:rPr lang="ru-RU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-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проект</a:t>
            </a:r>
            <a:r>
              <a:rPr lang="ru-RU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.</a:t>
            </a:r>
            <a:endParaRPr lang="en-US" sz="3000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0964A87-97AA-EF1B-BE17-A34EA99683CA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6290564" y="8532836"/>
            <a:ext cx="1714859" cy="146995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373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247900" y="2190750"/>
            <a:ext cx="13925550" cy="733425"/>
          </a:xfrm>
          <a:prstGeom prst="rect">
            <a:avLst/>
          </a:prstGeom>
        </p:spPr>
      </p:pic>
      <p:pic>
        <p:nvPicPr>
          <p:cNvPr id="3" name="Rectangle 37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0" y="1209675"/>
            <a:ext cx="2124075" cy="9077325"/>
          </a:xfrm>
          <a:prstGeom prst="rect">
            <a:avLst/>
          </a:prstGeom>
        </p:spPr>
      </p:pic>
      <p:pic>
        <p:nvPicPr>
          <p:cNvPr id="4" name="Rectangle 34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6416268" y="2162175"/>
            <a:ext cx="1871731" cy="8124825"/>
          </a:xfrm>
          <a:prstGeom prst="rect">
            <a:avLst/>
          </a:prstGeom>
        </p:spPr>
      </p:pic>
      <p:pic>
        <p:nvPicPr>
          <p:cNvPr id="5" name="Rectangle 364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1249025" y="0"/>
            <a:ext cx="7038975" cy="1981200"/>
          </a:xfrm>
          <a:prstGeom prst="rect">
            <a:avLst/>
          </a:prstGeom>
        </p:spPr>
      </p:pic>
      <p:pic>
        <p:nvPicPr>
          <p:cNvPr id="6" name="Rectangle 365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0" y="0"/>
            <a:ext cx="11125200" cy="1095375"/>
          </a:xfrm>
          <a:prstGeom prst="rect">
            <a:avLst/>
          </a:prstGeom>
        </p:spPr>
      </p:pic>
      <p:pic>
        <p:nvPicPr>
          <p:cNvPr id="7" name="Rectangle 336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2143125" y="2924175"/>
            <a:ext cx="7162800" cy="3019425"/>
          </a:xfrm>
          <a:prstGeom prst="rect">
            <a:avLst/>
          </a:prstGeom>
        </p:spPr>
      </p:pic>
      <p:pic>
        <p:nvPicPr>
          <p:cNvPr id="8" name="Rectangle 369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2124075" y="5772150"/>
            <a:ext cx="12668250" cy="3171825"/>
          </a:xfrm>
          <a:prstGeom prst="rect">
            <a:avLst/>
          </a:prstGeom>
        </p:spPr>
      </p:pic>
      <p:pic>
        <p:nvPicPr>
          <p:cNvPr id="9" name="Rectangle 367" descr="preencoded.png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9163050" y="2924175"/>
            <a:ext cx="7229475" cy="3019425"/>
          </a:xfrm>
          <a:prstGeom prst="rect">
            <a:avLst/>
          </a:prstGeom>
        </p:spPr>
      </p:pic>
      <p:pic>
        <p:nvPicPr>
          <p:cNvPr id="10" name="Rectangle 338" descr="preencoded.png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2276475" y="1238250"/>
            <a:ext cx="8848725" cy="742950"/>
          </a:xfrm>
          <a:prstGeom prst="rect">
            <a:avLst/>
          </a:prstGeom>
        </p:spPr>
      </p:pic>
      <p:pic>
        <p:nvPicPr>
          <p:cNvPr id="11" name="Rectangle 357" descr="preencoded.png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2276475" y="3124200"/>
            <a:ext cx="6877050" cy="2647950"/>
          </a:xfrm>
          <a:prstGeom prst="rect">
            <a:avLst/>
          </a:prstGeom>
        </p:spPr>
      </p:pic>
      <p:pic>
        <p:nvPicPr>
          <p:cNvPr id="12" name="Rectangle 370" descr="preencoded.png"/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2295525" y="5972175"/>
            <a:ext cx="13877925" cy="2819400"/>
          </a:xfrm>
          <a:prstGeom prst="rect">
            <a:avLst/>
          </a:prstGeom>
        </p:spPr>
      </p:pic>
      <p:pic>
        <p:nvPicPr>
          <p:cNvPr id="13" name="Rectangle 368" descr="preencoded.png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9296400" y="3124200"/>
            <a:ext cx="6877050" cy="2647950"/>
          </a:xfrm>
          <a:prstGeom prst="rect">
            <a:avLst/>
          </a:prstGeom>
        </p:spPr>
      </p:pic>
      <p:pic>
        <p:nvPicPr>
          <p:cNvPr id="15" name="Mask group" descr="preencoded.png"/>
          <p:cNvPicPr>
            <a:picLocks noChangeAspect="1"/>
          </p:cNvPicPr>
          <p:nvPr/>
        </p:nvPicPr>
        <p:blipFill>
          <a:blip r:embed="rId25"/>
          <a:srcRect/>
          <a:stretch/>
        </p:blipFill>
        <p:spPr>
          <a:xfrm>
            <a:off x="11771091" y="5831232"/>
            <a:ext cx="3411668" cy="2892846"/>
          </a:xfrm>
          <a:prstGeom prst="rect">
            <a:avLst/>
          </a:prstGeom>
        </p:spPr>
      </p:pic>
      <p:pic>
        <p:nvPicPr>
          <p:cNvPr id="16" name="Vector" descr="preencoded.png"/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/>
        </p:blipFill>
        <p:spPr>
          <a:xfrm>
            <a:off x="15630933" y="3759243"/>
            <a:ext cx="1257095" cy="1266174"/>
          </a:xfrm>
          <a:prstGeom prst="rect">
            <a:avLst/>
          </a:prstGeom>
        </p:spPr>
      </p:pic>
      <p:pic>
        <p:nvPicPr>
          <p:cNvPr id="17" name="Vector" descr="preencoded.png"/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/>
        </p:blipFill>
        <p:spPr>
          <a:xfrm>
            <a:off x="1352550" y="6819900"/>
            <a:ext cx="1257095" cy="1266174"/>
          </a:xfrm>
          <a:prstGeom prst="rect">
            <a:avLst/>
          </a:prstGeom>
        </p:spPr>
      </p:pic>
      <p:pic>
        <p:nvPicPr>
          <p:cNvPr id="18" name="Vector" descr="preencoded.png"/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/>
        </p:blipFill>
        <p:spPr>
          <a:xfrm>
            <a:off x="1361123" y="3771249"/>
            <a:ext cx="1257095" cy="1266174"/>
          </a:xfrm>
          <a:prstGeom prst="rect">
            <a:avLst/>
          </a:prstGeom>
        </p:spPr>
      </p:pic>
      <p:pic>
        <p:nvPicPr>
          <p:cNvPr id="19" name="Rectangle 372" descr="preencoded.png"/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/>
        </p:blipFill>
        <p:spPr>
          <a:xfrm>
            <a:off x="2286000" y="8991600"/>
            <a:ext cx="13887450" cy="1295400"/>
          </a:xfrm>
          <a:prstGeom prst="rect">
            <a:avLst/>
          </a:prstGeom>
        </p:spPr>
      </p:pic>
      <p:sp>
        <p:nvSpPr>
          <p:cNvPr id="20" name="name_3"/>
          <p:cNvSpPr/>
          <p:nvPr/>
        </p:nvSpPr>
        <p:spPr>
          <a:xfrm>
            <a:off x="2752724" y="1381125"/>
            <a:ext cx="10157072" cy="5048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75"/>
              </a:lnSpc>
              <a:buNone/>
            </a:pPr>
            <a:r>
              <a:rPr lang="en-US" sz="3000" b="1" dirty="0">
                <a:solidFill>
                  <a:srgbClr val="333333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3 ВАРИАНТА РЕАЛИЗАЦИИ ПРОЕКТА </a:t>
            </a:r>
            <a:endParaRPr lang="en-US" sz="3000" dirty="0"/>
          </a:p>
        </p:txBody>
      </p:sp>
      <p:sp>
        <p:nvSpPr>
          <p:cNvPr id="23" name="Text 3"/>
          <p:cNvSpPr/>
          <p:nvPr/>
        </p:nvSpPr>
        <p:spPr>
          <a:xfrm>
            <a:off x="2873223" y="3479962"/>
            <a:ext cx="5296255" cy="21812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75"/>
              </a:lnSpc>
              <a:buNone/>
            </a:pP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Собственные средства приглашающей стороны: </a:t>
            </a:r>
            <a:endParaRPr lang="en-US" sz="3000" dirty="0"/>
          </a:p>
        </p:txBody>
      </p:sp>
      <p:sp>
        <p:nvSpPr>
          <p:cNvPr id="24" name="Text 4"/>
          <p:cNvSpPr/>
          <p:nvPr/>
        </p:nvSpPr>
        <p:spPr>
          <a:xfrm>
            <a:off x="2903407" y="6267450"/>
            <a:ext cx="5296255" cy="5334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75"/>
              </a:lnSpc>
              <a:buNone/>
            </a:pP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За счёт средств гранта</a:t>
            </a:r>
            <a:endParaRPr lang="en-US" sz="3000" dirty="0"/>
          </a:p>
        </p:txBody>
      </p:sp>
      <p:sp>
        <p:nvSpPr>
          <p:cNvPr id="25" name="Text 5"/>
          <p:cNvSpPr/>
          <p:nvPr/>
        </p:nvSpPr>
        <p:spPr>
          <a:xfrm>
            <a:off x="9788373" y="3479961"/>
            <a:ext cx="5296255" cy="21812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75"/>
              </a:lnSpc>
              <a:buNone/>
            </a:pP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Совместно с партнёрами</a:t>
            </a:r>
            <a:endParaRPr lang="en-US" sz="3000" dirty="0"/>
          </a:p>
        </p:txBody>
      </p:sp>
      <p:sp>
        <p:nvSpPr>
          <p:cNvPr id="26" name="Text 6"/>
          <p:cNvSpPr/>
          <p:nvPr/>
        </p:nvSpPr>
        <p:spPr>
          <a:xfrm>
            <a:off x="9812117" y="4085294"/>
            <a:ext cx="6509809" cy="21812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75"/>
              </a:lnSpc>
              <a:buNone/>
            </a:pP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часть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расходов</a:t>
            </a:r>
            <a:endParaRPr lang="ru-RU" sz="3000" dirty="0">
              <a:solidFill>
                <a:srgbClr val="333333"/>
              </a:solidFill>
              <a:latin typeface="Montserrat SemiBold" pitchFamily="34" charset="0"/>
              <a:ea typeface="Montserrat SemiBold" pitchFamily="34" charset="-122"/>
              <a:cs typeface="Montserrat SemiBold" pitchFamily="34" charset="-120"/>
            </a:endParaRPr>
          </a:p>
          <a:p>
            <a:pPr marL="0" indent="0" algn="l">
              <a:lnSpc>
                <a:spcPts val="3675"/>
              </a:lnSpc>
              <a:buNone/>
            </a:pP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на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организацию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марафона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бер</a:t>
            </a:r>
            <a:r>
              <a:rPr lang="ru-RU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ё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т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на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себя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партнёр</a:t>
            </a:r>
            <a:endParaRPr lang="en-US" sz="3000" dirty="0"/>
          </a:p>
        </p:txBody>
      </p:sp>
      <p:sp>
        <p:nvSpPr>
          <p:cNvPr id="27" name="Text 7"/>
          <p:cNvSpPr/>
          <p:nvPr/>
        </p:nvSpPr>
        <p:spPr>
          <a:xfrm>
            <a:off x="2879046" y="4547862"/>
            <a:ext cx="6521857" cy="21812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57200" indent="-457200" algn="l">
              <a:lnSpc>
                <a:spcPts val="3675"/>
              </a:lnSpc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Министерство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культуры
Дом народного творчества</a:t>
            </a:r>
            <a:endParaRPr lang="en-US" sz="3000" dirty="0"/>
          </a:p>
        </p:txBody>
      </p:sp>
      <p:sp>
        <p:nvSpPr>
          <p:cNvPr id="28" name="2025       -"/>
          <p:cNvSpPr/>
          <p:nvPr/>
        </p:nvSpPr>
        <p:spPr>
          <a:xfrm>
            <a:off x="2891738" y="6929136"/>
            <a:ext cx="8799094" cy="21812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75"/>
              </a:lnSpc>
              <a:buNone/>
            </a:pP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в 2025 году проект реализуется в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тр</a:t>
            </a:r>
            <a:r>
              <a:rPr lang="ru-RU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ё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х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регионах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YS Text"/>
              </a:rPr>
              <a:t>—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Тыва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, Бурятия,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Хакасия</a:t>
            </a:r>
            <a:endParaRPr lang="ru-RU" sz="3000" dirty="0">
              <a:solidFill>
                <a:srgbClr val="333333"/>
              </a:solidFill>
              <a:latin typeface="Montserrat SemiBold" pitchFamily="34" charset="0"/>
              <a:ea typeface="Montserrat SemiBold" pitchFamily="34" charset="-122"/>
              <a:cs typeface="Montserrat SemiBold" pitchFamily="34" charset="-120"/>
            </a:endParaRPr>
          </a:p>
          <a:p>
            <a:pPr marL="0" indent="0" algn="l">
              <a:lnSpc>
                <a:spcPts val="3675"/>
              </a:lnSpc>
              <a:buNone/>
            </a:pP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на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средства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грант</a:t>
            </a:r>
            <a:r>
              <a:rPr lang="ru-RU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-</a:t>
            </a:r>
            <a:r>
              <a:rPr lang="en-US" sz="3000" dirty="0" err="1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оператора</a:t>
            </a:r>
            <a:r>
              <a:rPr lang="en-US" sz="3000" dirty="0">
                <a:solidFill>
                  <a:srgbClr val="333333"/>
                </a:solidFill>
                <a:latin typeface="Montserrat SemiBold" pitchFamily="34" charset="0"/>
                <a:ea typeface="Montserrat SemiBold" pitchFamily="34" charset="-122"/>
                <a:cs typeface="Montserrat SemiBold" pitchFamily="34" charset="-120"/>
              </a:rPr>
              <a:t> ГрантФМ</a:t>
            </a:r>
            <a:endParaRPr lang="en-US" sz="3000" dirty="0"/>
          </a:p>
        </p:txBody>
      </p:sp>
      <p:sp>
        <p:nvSpPr>
          <p:cNvPr id="29" name="name_2"/>
          <p:cNvSpPr/>
          <p:nvPr/>
        </p:nvSpPr>
        <p:spPr>
          <a:xfrm>
            <a:off x="16002405" y="3854493"/>
            <a:ext cx="686527" cy="107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175"/>
              </a:lnSpc>
              <a:buNone/>
            </a:pPr>
            <a:r>
              <a:rPr lang="en-US" sz="6691" dirty="0">
                <a:solidFill>
                  <a:srgbClr val="EBE8E4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2</a:t>
            </a:r>
            <a:endParaRPr lang="en-US" sz="6691" dirty="0"/>
          </a:p>
        </p:txBody>
      </p:sp>
      <p:sp>
        <p:nvSpPr>
          <p:cNvPr id="30" name="name_3"/>
          <p:cNvSpPr/>
          <p:nvPr/>
        </p:nvSpPr>
        <p:spPr>
          <a:xfrm>
            <a:off x="1733641" y="6981825"/>
            <a:ext cx="686527" cy="107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175"/>
              </a:lnSpc>
              <a:buNone/>
            </a:pPr>
            <a:r>
              <a:rPr lang="en-US" sz="6691" dirty="0">
                <a:solidFill>
                  <a:srgbClr val="EBE8E4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3</a:t>
            </a:r>
            <a:endParaRPr lang="en-US" sz="6691" dirty="0"/>
          </a:p>
        </p:txBody>
      </p:sp>
      <p:sp>
        <p:nvSpPr>
          <p:cNvPr id="31" name="name_1"/>
          <p:cNvSpPr/>
          <p:nvPr/>
        </p:nvSpPr>
        <p:spPr>
          <a:xfrm>
            <a:off x="1799270" y="3866499"/>
            <a:ext cx="434777" cy="107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8175"/>
              </a:lnSpc>
              <a:buNone/>
            </a:pPr>
            <a:r>
              <a:rPr lang="en-US" sz="6691" dirty="0">
                <a:solidFill>
                  <a:srgbClr val="EBE8E4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1</a:t>
            </a:r>
            <a:endParaRPr lang="en-US" sz="6691" dirty="0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0CCFA43-1B6D-B6C4-D44C-A6A84F7A229A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1904629" y="140202"/>
            <a:ext cx="3862105" cy="17879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1092</Words>
  <Application>Microsoft Office PowerPoint</Application>
  <PresentationFormat>Произвольный</PresentationFormat>
  <Paragraphs>151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-apple-system</vt:lpstr>
      <vt:lpstr>Arial</vt:lpstr>
      <vt:lpstr>Calibri</vt:lpstr>
      <vt:lpstr>Montserrat Black</vt:lpstr>
      <vt:lpstr>Montserrat Bold</vt:lpstr>
      <vt:lpstr>Montserrat ExtraBold</vt:lpstr>
      <vt:lpstr>Montserrat Medium</vt:lpstr>
      <vt:lpstr>Montserrat SemiBold</vt:lpstr>
      <vt:lpstr>YS Text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Чумарина Елена Александровна</cp:lastModifiedBy>
  <cp:revision>3</cp:revision>
  <dcterms:created xsi:type="dcterms:W3CDTF">2024-12-20T09:17:49Z</dcterms:created>
  <dcterms:modified xsi:type="dcterms:W3CDTF">2025-01-24T12:51:01Z</dcterms:modified>
</cp:coreProperties>
</file>